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77" r:id="rId2"/>
    <p:sldId id="278" r:id="rId3"/>
    <p:sldId id="306" r:id="rId4"/>
    <p:sldId id="307" r:id="rId5"/>
    <p:sldId id="308" r:id="rId6"/>
    <p:sldId id="309" r:id="rId7"/>
    <p:sldId id="310" r:id="rId8"/>
    <p:sldId id="279" r:id="rId9"/>
    <p:sldId id="311" r:id="rId10"/>
  </p:sldIdLst>
  <p:sldSz cx="9144000" cy="6858000" type="screen4x3"/>
  <p:notesSz cx="7010400" cy="9296400"/>
  <p:embeddedFontLst>
    <p:embeddedFont>
      <p:font typeface="Darker Grotesque" panose="020B0604020202020204" charset="0"/>
      <p:regular r:id="rId13"/>
      <p:bold r:id="rId14"/>
    </p:embeddedFont>
    <p:embeddedFont>
      <p:font typeface="Garamond" panose="02020404030301010803" pitchFamily="18" charset="0"/>
      <p:regular r:id="rId15"/>
      <p:bold r:id="rId16"/>
      <p:italic r:id="rId17"/>
      <p:boldItalic r:id="rId18"/>
    </p:embeddedFont>
    <p:embeddedFont>
      <p:font typeface="Arial Rounded MT Bold" panose="020F0704030504030204" pitchFamily="34" charset="0"/>
      <p:regular r:id="rId19"/>
    </p:embeddedFont>
    <p:embeddedFont>
      <p:font typeface="Bahnschrift" panose="020B0502040204020203" pitchFamily="3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3" roundtripDataSignature="AMtx7miubX7/9RRW1GCRotMKapIe9Ty81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0F96D61-D487-451E-8B7D-37026E86DA51}">
  <a:tblStyle styleId="{F0F96D61-D487-451E-8B7D-37026E86DA51}" styleName="Table_0">
    <a:wholeTbl>
      <a:tcTxStyle b="off" i="off">
        <a:font>
          <a:latin typeface="Garamond"/>
          <a:ea typeface="Garamond"/>
          <a:cs typeface="Garamond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6EBF5"/>
          </a:solidFill>
        </a:fill>
      </a:tcStyle>
    </a:wholeTbl>
    <a:band1H>
      <a:tcTxStyle/>
      <a:tcStyle>
        <a:tcBdr/>
        <a:fill>
          <a:solidFill>
            <a:srgbClr val="CAD5EB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AD5EB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Garamond"/>
          <a:ea typeface="Garamond"/>
          <a:cs typeface="Garamond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Garamond"/>
          <a:ea typeface="Garamond"/>
          <a:cs typeface="Garamond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Garamond"/>
          <a:ea typeface="Garamond"/>
          <a:cs typeface="Garamond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Garamond"/>
          <a:ea typeface="Garamond"/>
          <a:cs typeface="Garamond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2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43" Type="http://customschemas.google.com/relationships/presentationmetadata" Target="meta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C5226A9-5FE8-49A1-AA8A-D43535FD4723}" type="datetimeFigureOut">
              <a:rPr lang="en-US" smtClean="0"/>
              <a:t>4/20/2022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ECC5086-A448-491F-9DF6-59196CA001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31715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62" tIns="46568" rIns="93162" bIns="46568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938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62" tIns="46568" rIns="93162" bIns="46568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62" tIns="46568" rIns="93162" bIns="46568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62" tIns="46568" rIns="93162" bIns="46568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62" tIns="46568" rIns="93162" bIns="46568" anchor="b" anchorCtr="0">
            <a:noAutofit/>
          </a:bodyPr>
          <a:lstStyle/>
          <a:p>
            <a:pPr algn="r"/>
            <a:fld id="{00000000-1234-1234-1234-123412341234}" type="slidenum">
              <a:rPr lang="en-US" sz="12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‹#›</a:t>
            </a:fld>
            <a:endParaRPr lang="en-US"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3" name="Google Shape;73;p1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62" tIns="46568" rIns="93162" bIns="46568" anchor="t" anchorCtr="0">
            <a:noAutofit/>
          </a:bodyPr>
          <a:lstStyle/>
          <a:p>
            <a:pPr marL="0" indent="0"/>
            <a:endParaRPr dirty="0"/>
          </a:p>
        </p:txBody>
      </p:sp>
      <p:sp>
        <p:nvSpPr>
          <p:cNvPr id="74" name="Google Shape;74;p1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62" tIns="46568" rIns="93162" bIns="46568" anchor="b" anchorCtr="0">
            <a:noAutofit/>
          </a:bodyPr>
          <a:lstStyle/>
          <a:p>
            <a:pPr algn="r"/>
            <a:fld id="{00000000-1234-1234-1234-123412341234}" type="slidenum">
              <a:rPr lang="en-US"/>
              <a:pPr algn="r"/>
              <a:t>1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17018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3" name="Google Shape;73;p1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62" tIns="46568" rIns="93162" bIns="46568" anchor="t" anchorCtr="0">
            <a:noAutofit/>
          </a:bodyPr>
          <a:lstStyle/>
          <a:p>
            <a:pPr marL="0" indent="0"/>
            <a:endParaRPr dirty="0"/>
          </a:p>
        </p:txBody>
      </p:sp>
      <p:sp>
        <p:nvSpPr>
          <p:cNvPr id="74" name="Google Shape;74;p1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62" tIns="46568" rIns="93162" bIns="46568" anchor="b" anchorCtr="0">
            <a:noAutofit/>
          </a:bodyPr>
          <a:lstStyle/>
          <a:p>
            <a:pPr algn="r"/>
            <a:fld id="{00000000-1234-1234-1234-123412341234}" type="slidenum">
              <a:rPr lang="en-US"/>
              <a:pPr algn="r"/>
              <a:t>9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82754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4"/>
          <p:cNvSpPr txBox="1"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600"/>
              <a:buFont typeface="Arial"/>
              <a:buNone/>
              <a:defRPr sz="6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4"/>
          <p:cNvSpPr txBox="1"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FC0"/>
                </a:solidFill>
              </a:defRPr>
            </a:lvl1pPr>
            <a:lvl2pPr lvl="1" algn="ctr">
              <a:spcBef>
                <a:spcPts val="400"/>
              </a:spcBef>
              <a:spcAft>
                <a:spcPts val="0"/>
              </a:spcAft>
              <a:buSzPts val="2000"/>
              <a:buNone/>
              <a:defRPr>
                <a:solidFill>
                  <a:srgbClr val="888FC0"/>
                </a:solidFill>
              </a:defRPr>
            </a:lvl2pPr>
            <a:lvl3pPr lvl="2" algn="ctr"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FC0"/>
                </a:solidFill>
              </a:defRPr>
            </a:lvl3pPr>
            <a:lvl4pPr lvl="3" algn="ctr">
              <a:spcBef>
                <a:spcPts val="320"/>
              </a:spcBef>
              <a:spcAft>
                <a:spcPts val="0"/>
              </a:spcAft>
              <a:buSzPts val="1600"/>
              <a:buNone/>
              <a:defRPr>
                <a:solidFill>
                  <a:srgbClr val="888FC0"/>
                </a:solidFill>
              </a:defRPr>
            </a:lvl4pPr>
            <a:lvl5pPr lvl="4" algn="ctr"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rgbClr val="888FC0"/>
                </a:solidFill>
              </a:defRPr>
            </a:lvl5pPr>
            <a:lvl6pPr lvl="5" algn="ctr"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rgbClr val="888FC0"/>
                </a:solidFill>
              </a:defRPr>
            </a:lvl6pPr>
            <a:lvl7pPr lvl="6" algn="ctr"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rgbClr val="888FC0"/>
                </a:solidFill>
              </a:defRPr>
            </a:lvl7pPr>
            <a:lvl8pPr lvl="7" algn="ctr"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rgbClr val="888FC0"/>
                </a:solidFill>
              </a:defRPr>
            </a:lvl8pPr>
            <a:lvl9pPr lvl="8" algn="ctr"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rgbClr val="888FC0"/>
                </a:solidFill>
              </a:defRPr>
            </a:lvl9pPr>
          </a:lstStyle>
          <a:p>
            <a:endParaRPr/>
          </a:p>
        </p:txBody>
      </p:sp>
      <p:sp>
        <p:nvSpPr>
          <p:cNvPr id="21" name="Google Shape;21;p14"/>
          <p:cNvSpPr txBox="1">
            <a:spLocks noGrp="1"/>
          </p:cNvSpPr>
          <p:nvPr>
            <p:ph type="dt" idx="10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2" name="Google Shape;22;p14"/>
          <p:cNvSpPr txBox="1">
            <a:spLocks noGrp="1"/>
          </p:cNvSpPr>
          <p:nvPr>
            <p:ph type="ftr" idx="11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3" name="Google Shape;23;p14"/>
          <p:cNvSpPr>
            <a:spLocks noGrp="1"/>
          </p:cNvSpPr>
          <p:nvPr>
            <p:ph type="sldNum" idx="12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7"/>
          <p:cNvSpPr txBox="1"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  <a:defRPr sz="3600" b="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7"/>
          <p:cNvSpPr txBox="1"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FC0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FC0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FC0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FC0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FC0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FC0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FC0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FC0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FC0"/>
                </a:solidFill>
              </a:defRPr>
            </a:lvl9pPr>
          </a:lstStyle>
          <a:p>
            <a:endParaRPr/>
          </a:p>
        </p:txBody>
      </p:sp>
      <p:sp>
        <p:nvSpPr>
          <p:cNvPr id="42" name="Google Shape;42;p17"/>
          <p:cNvSpPr txBox="1">
            <a:spLocks noGrp="1"/>
          </p:cNvSpPr>
          <p:nvPr>
            <p:ph type="dt" idx="10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17"/>
          <p:cNvSpPr txBox="1">
            <a:spLocks noGrp="1"/>
          </p:cNvSpPr>
          <p:nvPr>
            <p:ph type="ftr" idx="11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4" name="Google Shape;44;p17"/>
          <p:cNvSpPr>
            <a:spLocks noGrp="1"/>
          </p:cNvSpPr>
          <p:nvPr>
            <p:ph type="sldNum" idx="12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0"/>
          <p:cNvSpPr txBox="1"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  <a:defRPr sz="22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0"/>
          <p:cNvSpPr txBox="1">
            <a:spLocks noGrp="1"/>
          </p:cNvSpPr>
          <p:nvPr>
            <p:ph type="body" idx="1"/>
          </p:nvPr>
        </p:nvSpPr>
        <p:spPr>
          <a:xfrm>
            <a:off x="304799" y="6096000"/>
            <a:ext cx="7772401" cy="60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32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0" name="Google Shape;60;p20"/>
          <p:cNvSpPr txBox="1">
            <a:spLocks noGrp="1"/>
          </p:cNvSpPr>
          <p:nvPr>
            <p:ph type="dt" idx="10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1" name="Google Shape;61;p20"/>
          <p:cNvSpPr txBox="1">
            <a:spLocks noGrp="1"/>
          </p:cNvSpPr>
          <p:nvPr>
            <p:ph type="ftr" idx="11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2" name="Google Shape;62;p20"/>
          <p:cNvSpPr>
            <a:spLocks noGrp="1"/>
          </p:cNvSpPr>
          <p:nvPr>
            <p:ph type="sldNum" idx="12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  <p:sp>
        <p:nvSpPr>
          <p:cNvPr id="63" name="Google Shape;63;p20"/>
          <p:cNvSpPr txBox="1">
            <a:spLocks noGrp="1"/>
          </p:cNvSpPr>
          <p:nvPr>
            <p:ph type="body" idx="2"/>
          </p:nvPr>
        </p:nvSpPr>
        <p:spPr>
          <a:xfrm>
            <a:off x="304800" y="381000"/>
            <a:ext cx="7772400" cy="4942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1"/>
          <p:cNvSpPr txBox="1"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  <a:defRPr sz="2200" b="1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1"/>
          <p:cNvSpPr>
            <a:spLocks noGrp="1"/>
          </p:cNvSpPr>
          <p:nvPr>
            <p:ph type="pic" idx="2"/>
          </p:nvPr>
        </p:nvSpPr>
        <p:spPr>
          <a:xfrm>
            <a:off x="0" y="0"/>
            <a:ext cx="84582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 dirty="0"/>
          </a:p>
        </p:txBody>
      </p:sp>
      <p:sp>
        <p:nvSpPr>
          <p:cNvPr id="67" name="Google Shape;67;p21"/>
          <p:cNvSpPr txBox="1">
            <a:spLocks noGrp="1"/>
          </p:cNvSpPr>
          <p:nvPr>
            <p:ph type="body" idx="1"/>
          </p:nvPr>
        </p:nvSpPr>
        <p:spPr>
          <a:xfrm>
            <a:off x="301752" y="6096000"/>
            <a:ext cx="7772400" cy="612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32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8" name="Google Shape;68;p21"/>
          <p:cNvSpPr txBox="1">
            <a:spLocks noGrp="1"/>
          </p:cNvSpPr>
          <p:nvPr>
            <p:ph type="dt" idx="10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9" name="Google Shape;69;p21"/>
          <p:cNvSpPr>
            <a:spLocks noGrp="1"/>
          </p:cNvSpPr>
          <p:nvPr>
            <p:ph type="sldNum" idx="12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ctr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  <p:sp>
        <p:nvSpPr>
          <p:cNvPr id="70" name="Google Shape;70;p21"/>
          <p:cNvSpPr txBox="1">
            <a:spLocks noGrp="1"/>
          </p:cNvSpPr>
          <p:nvPr>
            <p:ph type="ftr" idx="11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75000">
              <a:schemeClr val="lt1"/>
            </a:gs>
            <a:gs pos="100000">
              <a:srgbClr val="D8D8D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600"/>
              <a:buFont typeface="Arial"/>
              <a:buNone/>
              <a:defRPr sz="4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1371600" marR="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accent4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2286000" marR="0" lvl="4" indent="-317500" algn="l" rtl="0">
              <a:spcBef>
                <a:spcPts val="280"/>
              </a:spcBef>
              <a:spcAft>
                <a:spcPts val="0"/>
              </a:spcAft>
              <a:buClr>
                <a:schemeClr val="accent5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2743200" marR="0" lvl="5" indent="-317500" algn="l" rtl="0">
              <a:spcBef>
                <a:spcPts val="28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3200400" marR="0" lvl="6" indent="-317500" algn="l" rtl="0">
              <a:spcBef>
                <a:spcPts val="28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3657600" marR="0" lvl="7" indent="-317500" algn="l" rtl="0">
              <a:spcBef>
                <a:spcPts val="28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4114800" marR="0" lvl="8" indent="-317500" algn="l" rtl="0">
              <a:spcBef>
                <a:spcPts val="28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2" name="Google Shape;12;p13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lt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13" name="Google Shape;13;p13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lt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14" name="Google Shape;14;p13"/>
          <p:cNvSpPr>
            <a:spLocks noGrp="1"/>
          </p:cNvSpPr>
          <p:nvPr>
            <p:ph type="sldNum" idx="12"/>
          </p:nvPr>
        </p:nvSpPr>
        <p:spPr>
          <a:xfrm>
            <a:off x="8531788" y="5648960"/>
            <a:ext cx="548640" cy="396240"/>
          </a:xfrm>
          <a:prstGeom prst="bracketPair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ctr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ctr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ctr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ctr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ctr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ctr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ctr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ctr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dirty="0"/>
          </a:p>
        </p:txBody>
      </p:sp>
      <p:sp>
        <p:nvSpPr>
          <p:cNvPr id="15" name="Google Shape;15;p13"/>
          <p:cNvSpPr txBox="1">
            <a:spLocks noGrp="1"/>
          </p:cNvSpPr>
          <p:nvPr>
            <p:ph type="ftr" idx="11"/>
          </p:nvPr>
        </p:nvSpPr>
        <p:spPr>
          <a:xfrm rot="-5400000">
            <a:off x="7586910" y="4048760"/>
            <a:ext cx="2367281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2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 dirty="0"/>
          </a:p>
        </p:txBody>
      </p:sp>
      <p:sp>
        <p:nvSpPr>
          <p:cNvPr id="16" name="Google Shape;16;p13"/>
          <p:cNvSpPr txBox="1">
            <a:spLocks noGrp="1"/>
          </p:cNvSpPr>
          <p:nvPr>
            <p:ph type="dt" idx="10"/>
          </p:nvPr>
        </p:nvSpPr>
        <p:spPr>
          <a:xfrm rot="-5400000">
            <a:off x="7551351" y="1645920"/>
            <a:ext cx="243839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2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 dirty="0"/>
          </a:p>
        </p:txBody>
      </p:sp>
      <p:pic>
        <p:nvPicPr>
          <p:cNvPr id="17" name="Google Shape;17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553200" y="5562600"/>
            <a:ext cx="1717548" cy="98755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5" r:id="rId3"/>
    <p:sldLayoutId id="2147483656" r:id="rId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"/>
          <p:cNvSpPr txBox="1">
            <a:spLocks noGrp="1"/>
          </p:cNvSpPr>
          <p:nvPr>
            <p:ph type="ctrTitle"/>
          </p:nvPr>
        </p:nvSpPr>
        <p:spPr>
          <a:xfrm>
            <a:off x="400664" y="1735392"/>
            <a:ext cx="7543800" cy="29029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/>
            <a: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  <a:t/>
            </a:r>
            <a:b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</a:br>
            <a: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  <a:t/>
            </a:r>
            <a:b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</a:br>
            <a: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  <a:t/>
            </a:r>
            <a:b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</a:br>
            <a:r>
              <a:rPr lang="en-US" b="1" dirty="0">
                <a:latin typeface="Darker Grotesque"/>
                <a:ea typeface="Darker Grotesque"/>
                <a:cs typeface="Darker Grotesque"/>
                <a:sym typeface="Darker Grotesque"/>
              </a:rPr>
              <a:t/>
            </a:r>
            <a:br>
              <a:rPr lang="en-US" b="1" dirty="0">
                <a:latin typeface="Darker Grotesque"/>
                <a:ea typeface="Darker Grotesque"/>
                <a:cs typeface="Darker Grotesque"/>
                <a:sym typeface="Darker Grotesque"/>
              </a:rPr>
            </a:br>
            <a: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  <a:t/>
            </a:r>
            <a:b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</a:br>
            <a: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  <a:t/>
            </a:r>
            <a:b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</a:br>
            <a:r>
              <a:rPr lang="en-US" sz="3200" b="1" cap="small" dirty="0" smtClean="0">
                <a:solidFill>
                  <a:schemeClr val="accent4"/>
                </a:solidFill>
                <a:latin typeface="Bahnschrift" panose="020B0502040204020203" pitchFamily="34" charset="0"/>
              </a:rPr>
              <a:t>Behavioral Health Needs</a:t>
            </a:r>
            <a:br>
              <a:rPr lang="en-US" sz="3200" b="1" cap="small" dirty="0" smtClean="0">
                <a:solidFill>
                  <a:schemeClr val="accent4"/>
                </a:solidFill>
                <a:latin typeface="Bahnschrift" panose="020B0502040204020203" pitchFamily="34" charset="0"/>
              </a:rPr>
            </a:br>
            <a:r>
              <a:rPr lang="en-US" sz="3200" b="1" cap="small" dirty="0" smtClean="0">
                <a:solidFill>
                  <a:schemeClr val="accent4"/>
                </a:solidFill>
                <a:latin typeface="Bahnschrift" panose="020B0502040204020203" pitchFamily="34" charset="0"/>
              </a:rPr>
              <a:t>Martha’s vineyard</a:t>
            </a:r>
            <a:br>
              <a:rPr lang="en-US" sz="3200" b="1" cap="small" dirty="0" smtClean="0">
                <a:solidFill>
                  <a:schemeClr val="accent4"/>
                </a:solidFill>
                <a:latin typeface="Bahnschrift" panose="020B0502040204020203" pitchFamily="34" charset="0"/>
              </a:rPr>
            </a:br>
            <a:r>
              <a:rPr lang="en-US" sz="3200" b="1" cap="small" dirty="0" smtClean="0">
                <a:solidFill>
                  <a:schemeClr val="accent4"/>
                </a:solidFill>
                <a:latin typeface="Bahnschrift" panose="020B0502040204020203" pitchFamily="34" charset="0"/>
              </a:rPr>
              <a:t>An Overview</a:t>
            </a:r>
            <a:endParaRPr sz="3200" b="1" dirty="0">
              <a:latin typeface="Bahnschrift" panose="020B0502040204020203" pitchFamily="34" charset="0"/>
              <a:ea typeface="Darker Grotesque"/>
              <a:cs typeface="Darker Grotesque"/>
              <a:sym typeface="Darker Grotesque"/>
            </a:endParaRPr>
          </a:p>
        </p:txBody>
      </p:sp>
      <p:sp>
        <p:nvSpPr>
          <p:cNvPr id="77" name="Google Shape;77;p1"/>
          <p:cNvSpPr txBox="1">
            <a:spLocks noGrp="1"/>
          </p:cNvSpPr>
          <p:nvPr>
            <p:ph type="subTitle" idx="1"/>
          </p:nvPr>
        </p:nvSpPr>
        <p:spPr>
          <a:xfrm>
            <a:off x="400664" y="5184530"/>
            <a:ext cx="646176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US" sz="1200" b="1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Beth </a:t>
            </a:r>
            <a:r>
              <a:rPr lang="en-US" sz="1200" b="1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Folcarelli, PhD</a:t>
            </a:r>
            <a:endParaRPr sz="1200" b="1" dirty="0">
              <a:latin typeface="Bahnschrift" panose="020B0502040204020203" pitchFamily="34" charset="0"/>
            </a:endParaRPr>
          </a:p>
          <a:p>
            <a:pPr marL="0" lvl="0" indent="0" algn="l" rtl="0">
              <a:spcBef>
                <a:spcPts val="370"/>
              </a:spcBef>
              <a:spcAft>
                <a:spcPts val="0"/>
              </a:spcAft>
              <a:buSzPct val="100000"/>
              <a:buNone/>
            </a:pPr>
            <a:r>
              <a:rPr lang="en-US" sz="1200" b="1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Chief Executive </a:t>
            </a:r>
            <a:r>
              <a:rPr lang="en-US" sz="1200" b="1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Officer</a:t>
            </a:r>
          </a:p>
          <a:p>
            <a:pPr marL="0" lvl="0" indent="0" algn="l" rtl="0">
              <a:spcBef>
                <a:spcPts val="370"/>
              </a:spcBef>
              <a:spcAft>
                <a:spcPts val="0"/>
              </a:spcAft>
              <a:buSzPct val="100000"/>
              <a:buNone/>
            </a:pPr>
            <a:r>
              <a:rPr lang="en-US" sz="1200" b="1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Martha’s Vineyard Community Services, Inc.</a:t>
            </a:r>
          </a:p>
          <a:p>
            <a:pPr marL="0" lvl="0" indent="0" algn="l" rtl="0">
              <a:spcBef>
                <a:spcPts val="370"/>
              </a:spcBef>
              <a:spcAft>
                <a:spcPts val="0"/>
              </a:spcAft>
              <a:buSzPct val="100000"/>
              <a:buNone/>
            </a:pPr>
            <a:r>
              <a:rPr lang="en-US" sz="1200" b="1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Presented to the Dukes County Health Council</a:t>
            </a:r>
          </a:p>
          <a:p>
            <a:pPr marL="0" lvl="0" indent="0" algn="l" rtl="0">
              <a:spcBef>
                <a:spcPts val="370"/>
              </a:spcBef>
              <a:spcAft>
                <a:spcPts val="0"/>
              </a:spcAft>
              <a:buSzPct val="100000"/>
              <a:buNone/>
            </a:pPr>
            <a:r>
              <a:rPr lang="en-US" sz="1200" b="1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April 21, 2022</a:t>
            </a:r>
            <a:endParaRPr sz="1200" b="1" dirty="0">
              <a:solidFill>
                <a:schemeClr val="accent6"/>
              </a:solidFill>
              <a:latin typeface="Bahnschrift" panose="020B05020402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22838" cy="2261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12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8883" y="334107"/>
            <a:ext cx="7472118" cy="545123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solidFill>
                  <a:schemeClr val="accent4"/>
                </a:solidFill>
                <a:latin typeface="Bahnschrift" panose="020B0502040204020203" pitchFamily="34" charset="0"/>
              </a:rPr>
              <a:t>General Trends</a:t>
            </a:r>
            <a:endParaRPr lang="en-US" sz="3200" dirty="0">
              <a:solidFill>
                <a:schemeClr val="accent4"/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28883" y="1230922"/>
            <a:ext cx="7261102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cap="small" dirty="0" smtClean="0">
                <a:solidFill>
                  <a:schemeClr val="tx1"/>
                </a:solidFill>
              </a:rPr>
              <a:t>Who seeks behavioral health care at MVCS’ Island Counseling Center:</a:t>
            </a:r>
          </a:p>
          <a:p>
            <a:r>
              <a:rPr lang="en-US" dirty="0" smtClean="0"/>
              <a:t>	</a:t>
            </a:r>
          </a:p>
          <a:p>
            <a:r>
              <a:rPr lang="en-US" dirty="0"/>
              <a:t>	</a:t>
            </a:r>
            <a:r>
              <a:rPr lang="en-US" u="sng" dirty="0" smtClean="0"/>
              <a:t>Ages 		Percentage of Population Served</a:t>
            </a:r>
          </a:p>
          <a:p>
            <a:r>
              <a:rPr lang="en-US" dirty="0"/>
              <a:t>	</a:t>
            </a:r>
            <a:endParaRPr lang="en-US" dirty="0" smtClean="0"/>
          </a:p>
          <a:p>
            <a:r>
              <a:rPr lang="en-US" dirty="0"/>
              <a:t>	</a:t>
            </a:r>
            <a:r>
              <a:rPr lang="en-US" dirty="0" smtClean="0"/>
              <a:t>Under 18		13</a:t>
            </a:r>
          </a:p>
          <a:p>
            <a:r>
              <a:rPr lang="en-US" dirty="0" smtClean="0"/>
              <a:t>	</a:t>
            </a:r>
          </a:p>
          <a:p>
            <a:r>
              <a:rPr lang="en-US" dirty="0"/>
              <a:t>	</a:t>
            </a:r>
            <a:r>
              <a:rPr lang="en-US" dirty="0" smtClean="0"/>
              <a:t>18 - 26		12</a:t>
            </a:r>
          </a:p>
          <a:p>
            <a:endParaRPr lang="en-US" dirty="0" smtClean="0"/>
          </a:p>
          <a:p>
            <a:r>
              <a:rPr lang="en-US" dirty="0"/>
              <a:t>	</a:t>
            </a:r>
            <a:r>
              <a:rPr lang="en-US" dirty="0" smtClean="0"/>
              <a:t>26-59		50</a:t>
            </a:r>
          </a:p>
          <a:p>
            <a:endParaRPr lang="en-US" dirty="0"/>
          </a:p>
          <a:p>
            <a:r>
              <a:rPr lang="en-US" dirty="0" smtClean="0"/>
              <a:t>	60+	2	5</a:t>
            </a:r>
          </a:p>
          <a:p>
            <a:endParaRPr lang="en-US" dirty="0"/>
          </a:p>
          <a:p>
            <a:r>
              <a:rPr lang="en-US" sz="1600" b="1" cap="small" dirty="0" smtClean="0">
                <a:solidFill>
                  <a:schemeClr val="tx1"/>
                </a:solidFill>
              </a:rPr>
              <a:t>Why Islanders Seek Services (Island Counseling Center):</a:t>
            </a:r>
          </a:p>
          <a:p>
            <a:endParaRPr lang="en-US" dirty="0" smtClean="0"/>
          </a:p>
          <a:p>
            <a:r>
              <a:rPr lang="en-US" dirty="0"/>
              <a:t>	</a:t>
            </a:r>
            <a:r>
              <a:rPr lang="en-US" u="sng" dirty="0" smtClean="0"/>
              <a:t>Diagnosis		Percentage of Population Served</a:t>
            </a:r>
          </a:p>
          <a:p>
            <a:r>
              <a:rPr lang="en-US" dirty="0" smtClean="0"/>
              <a:t> </a:t>
            </a:r>
          </a:p>
          <a:p>
            <a:r>
              <a:rPr lang="en-US" dirty="0"/>
              <a:t>	</a:t>
            </a:r>
            <a:r>
              <a:rPr lang="en-US" dirty="0" smtClean="0"/>
              <a:t>Anxiety/PTSD	38</a:t>
            </a:r>
            <a:endParaRPr lang="en-US" dirty="0"/>
          </a:p>
          <a:p>
            <a:r>
              <a:rPr lang="en-US" dirty="0" smtClean="0"/>
              <a:t>	</a:t>
            </a:r>
          </a:p>
          <a:p>
            <a:r>
              <a:rPr lang="en-US" dirty="0"/>
              <a:t>	</a:t>
            </a:r>
            <a:r>
              <a:rPr lang="en-US" dirty="0" smtClean="0"/>
              <a:t>Depression		32</a:t>
            </a:r>
          </a:p>
          <a:p>
            <a:endParaRPr lang="en-US" dirty="0"/>
          </a:p>
          <a:p>
            <a:r>
              <a:rPr lang="en-US" dirty="0" smtClean="0"/>
              <a:t>	Substance Misuse	23</a:t>
            </a:r>
          </a:p>
          <a:p>
            <a:endParaRPr lang="en-US" dirty="0"/>
          </a:p>
          <a:p>
            <a:r>
              <a:rPr lang="en-US" dirty="0" smtClean="0"/>
              <a:t>	Adjustment D/O	  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29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8883" y="334107"/>
            <a:ext cx="7472118" cy="545123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solidFill>
                  <a:schemeClr val="accent4"/>
                </a:solidFill>
                <a:latin typeface="Bahnschrift" panose="020B0502040204020203" pitchFamily="34" charset="0"/>
              </a:rPr>
              <a:t>General Trends</a:t>
            </a:r>
            <a:endParaRPr lang="en-US" sz="3200" dirty="0">
              <a:solidFill>
                <a:schemeClr val="accent4"/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28883" y="1230922"/>
            <a:ext cx="726110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cap="small" dirty="0" smtClean="0">
                <a:solidFill>
                  <a:schemeClr val="tx1"/>
                </a:solidFill>
              </a:rPr>
              <a:t>There is a great need for emergency behavioral health:</a:t>
            </a:r>
          </a:p>
          <a:p>
            <a:r>
              <a:rPr lang="en-US" dirty="0" smtClean="0"/>
              <a:t>	</a:t>
            </a:r>
          </a:p>
          <a:p>
            <a:r>
              <a:rPr lang="en-US" dirty="0"/>
              <a:t>	</a:t>
            </a:r>
            <a:r>
              <a:rPr lang="en-US" dirty="0" smtClean="0">
                <a:latin typeface="Bahnschrift" panose="020B0502040204020203" pitchFamily="34" charset="0"/>
              </a:rPr>
              <a:t>Since January 2021:</a:t>
            </a:r>
          </a:p>
          <a:p>
            <a:endParaRPr lang="en-US" dirty="0">
              <a:latin typeface="Bahnschrift" panose="020B0502040204020203" pitchFamily="34" charset="0"/>
            </a:endParaRPr>
          </a:p>
          <a:p>
            <a:r>
              <a:rPr lang="en-US" dirty="0" smtClean="0">
                <a:latin typeface="Bahnschrift" panose="020B0502040204020203" pitchFamily="34" charset="0"/>
              </a:rPr>
              <a:t>	MVCS’s Enhance Urgent Care (M-F, 8A-8P) has conducted </a:t>
            </a:r>
            <a:r>
              <a:rPr lang="en-US" b="1" dirty="0" smtClean="0">
                <a:solidFill>
                  <a:srgbClr val="00B050"/>
                </a:solidFill>
                <a:latin typeface="Bahnschrift" panose="020B0502040204020203" pitchFamily="34" charset="0"/>
              </a:rPr>
              <a:t>844</a:t>
            </a:r>
            <a:r>
              <a:rPr lang="en-US" dirty="0" smtClean="0">
                <a:latin typeface="Bahnschrift" panose="020B0502040204020203" pitchFamily="34" charset="0"/>
              </a:rPr>
              <a:t> Emergency 	Visits.  Comprising these visits were </a:t>
            </a:r>
            <a:r>
              <a:rPr lang="en-US" dirty="0" smtClean="0">
                <a:solidFill>
                  <a:srgbClr val="00B050"/>
                </a:solidFill>
                <a:latin typeface="Bahnschrift" panose="020B0502040204020203" pitchFamily="34" charset="0"/>
              </a:rPr>
              <a:t>149</a:t>
            </a:r>
            <a:r>
              <a:rPr lang="en-US" dirty="0" smtClean="0">
                <a:latin typeface="Bahnschrift" panose="020B0502040204020203" pitchFamily="34" charset="0"/>
              </a:rPr>
              <a:t> unique child clients and </a:t>
            </a:r>
            <a:r>
              <a:rPr lang="en-US" dirty="0" smtClean="0">
                <a:solidFill>
                  <a:srgbClr val="00B050"/>
                </a:solidFill>
                <a:latin typeface="Bahnschrift" panose="020B0502040204020203" pitchFamily="34" charset="0"/>
              </a:rPr>
              <a:t>250</a:t>
            </a:r>
            <a:r>
              <a:rPr lang="en-US" dirty="0" smtClean="0">
                <a:latin typeface="Bahnschrift" panose="020B0502040204020203" pitchFamily="34" charset="0"/>
              </a:rPr>
              <a:t> unique 	adult clients (N=399 Unique Clients).  Enhanced Urgent Care provides short-	term stabilizing services.  Unique clients may have multiple visits until they 	are stabilized and transferred to a permanent clinician.</a:t>
            </a:r>
          </a:p>
          <a:p>
            <a:endParaRPr lang="en-US" dirty="0">
              <a:latin typeface="Bahnschrift" panose="020B0502040204020203" pitchFamily="34" charset="0"/>
            </a:endParaRPr>
          </a:p>
          <a:p>
            <a:r>
              <a:rPr lang="en-US" dirty="0" smtClean="0">
                <a:latin typeface="Bahnschrift" panose="020B0502040204020203" pitchFamily="34" charset="0"/>
              </a:rPr>
              <a:t>	MVCS’ Emergency Services Program, which operated through March 22, 	2022:  </a:t>
            </a:r>
          </a:p>
          <a:p>
            <a:endParaRPr lang="en-US" dirty="0" smtClean="0">
              <a:latin typeface="Bahnschrift" panose="020B0502040204020203" pitchFamily="34" charset="0"/>
            </a:endParaRPr>
          </a:p>
          <a:p>
            <a:r>
              <a:rPr lang="en-US" dirty="0">
                <a:latin typeface="Bahnschrift" panose="020B0502040204020203" pitchFamily="34" charset="0"/>
              </a:rPr>
              <a:t>	</a:t>
            </a:r>
            <a:r>
              <a:rPr lang="en-US" b="1" dirty="0" smtClean="0">
                <a:solidFill>
                  <a:srgbClr val="00B050"/>
                </a:solidFill>
                <a:latin typeface="Bahnschrift" panose="020B0502040204020203" pitchFamily="34" charset="0"/>
              </a:rPr>
              <a:t>257</a:t>
            </a:r>
            <a:r>
              <a:rPr lang="en-US" dirty="0" smtClean="0">
                <a:latin typeface="Bahnschrift" panose="020B0502040204020203" pitchFamily="34" charset="0"/>
              </a:rPr>
              <a:t> Emergency Assessments, of which 67 were children and 190 were adult.  </a:t>
            </a:r>
          </a:p>
          <a:p>
            <a:r>
              <a:rPr lang="en-US" dirty="0">
                <a:latin typeface="Bahnschrift" panose="020B0502040204020203" pitchFamily="34" charset="0"/>
              </a:rPr>
              <a:t>	</a:t>
            </a:r>
            <a:r>
              <a:rPr lang="en-US" dirty="0" smtClean="0">
                <a:latin typeface="Bahnschrift" panose="020B0502040204020203" pitchFamily="34" charset="0"/>
              </a:rPr>
              <a:t>Hospitalization placements continue to be a difficult (trend – insufficient 	available inpatient beds).  Nearly 50% of Emergency Assessments required 	RE-Assessment, which means the patient boarded in the MVH Emergency 	Department while the program looked for an inpatient behavioral health bed. </a:t>
            </a:r>
            <a:endParaRPr lang="en-US" dirty="0">
              <a:latin typeface="Bahnschrift" panose="020B0502040204020203" pitchFamily="34" charset="0"/>
            </a:endParaRPr>
          </a:p>
          <a:p>
            <a:r>
              <a:rPr lang="en-US" dirty="0" smtClean="0">
                <a:latin typeface="Bahnschrift" panose="020B0502040204020203" pitchFamily="34" charset="0"/>
              </a:rPr>
              <a:t>	 </a:t>
            </a:r>
            <a:endParaRPr lang="en-US" dirty="0">
              <a:latin typeface="Bahnschrift" panose="020B0502040204020203" pitchFamily="34" charset="0"/>
            </a:endParaRPr>
          </a:p>
          <a:p>
            <a:endParaRPr lang="en-US" dirty="0"/>
          </a:p>
          <a:p>
            <a:r>
              <a:rPr lang="en-US" dirty="0" smtClean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5482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8883" y="334107"/>
            <a:ext cx="7472118" cy="545123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solidFill>
                  <a:schemeClr val="accent4"/>
                </a:solidFill>
                <a:latin typeface="Bahnschrift" panose="020B0502040204020203" pitchFamily="34" charset="0"/>
              </a:rPr>
              <a:t>General Trends</a:t>
            </a:r>
            <a:endParaRPr lang="en-US" sz="3200" dirty="0">
              <a:solidFill>
                <a:schemeClr val="accent4"/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28883" y="1230922"/>
            <a:ext cx="7261102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cap="small" dirty="0" smtClean="0">
                <a:solidFill>
                  <a:schemeClr val="tx1"/>
                </a:solidFill>
                <a:latin typeface="Bahnschrift" panose="020B0502040204020203" pitchFamily="34" charset="0"/>
              </a:rPr>
              <a:t>Telehealth is an important clinical approach:</a:t>
            </a:r>
          </a:p>
          <a:p>
            <a:r>
              <a:rPr lang="en-US" dirty="0" smtClean="0"/>
              <a:t>	</a:t>
            </a:r>
          </a:p>
          <a:p>
            <a:r>
              <a:rPr lang="en-US" dirty="0"/>
              <a:t>	</a:t>
            </a:r>
            <a:r>
              <a:rPr lang="en-US" u="sng" dirty="0" smtClean="0">
                <a:latin typeface="Bahnschrift" panose="020B0502040204020203" pitchFamily="34" charset="0"/>
              </a:rPr>
              <a:t>Type of Approach		Percentage (last 12 months)</a:t>
            </a:r>
          </a:p>
          <a:p>
            <a:r>
              <a:rPr lang="en-US" dirty="0">
                <a:latin typeface="Bahnschrift" panose="020B0502040204020203" pitchFamily="34" charset="0"/>
              </a:rPr>
              <a:t>	</a:t>
            </a:r>
            <a:endParaRPr lang="en-US" dirty="0" smtClean="0">
              <a:latin typeface="Bahnschrift" panose="020B0502040204020203" pitchFamily="34" charset="0"/>
            </a:endParaRPr>
          </a:p>
          <a:p>
            <a:r>
              <a:rPr lang="en-US" dirty="0">
                <a:latin typeface="Bahnschrift" panose="020B0502040204020203" pitchFamily="34" charset="0"/>
              </a:rPr>
              <a:t>	</a:t>
            </a:r>
            <a:r>
              <a:rPr lang="en-US" dirty="0" smtClean="0">
                <a:latin typeface="Bahnschrift" panose="020B0502040204020203" pitchFamily="34" charset="0"/>
              </a:rPr>
              <a:t>Telehealth Services		52</a:t>
            </a:r>
          </a:p>
          <a:p>
            <a:r>
              <a:rPr lang="en-US" dirty="0">
                <a:latin typeface="Bahnschrift" panose="020B0502040204020203" pitchFamily="34" charset="0"/>
              </a:rPr>
              <a:t>	</a:t>
            </a:r>
            <a:r>
              <a:rPr lang="en-US" dirty="0" smtClean="0">
                <a:latin typeface="Bahnschrift" panose="020B0502040204020203" pitchFamily="34" charset="0"/>
              </a:rPr>
              <a:t>Office-Based		44</a:t>
            </a:r>
          </a:p>
          <a:p>
            <a:r>
              <a:rPr lang="en-US" dirty="0">
                <a:latin typeface="Bahnschrift" panose="020B0502040204020203" pitchFamily="34" charset="0"/>
              </a:rPr>
              <a:t>	</a:t>
            </a:r>
            <a:r>
              <a:rPr lang="en-US" dirty="0" smtClean="0">
                <a:latin typeface="Bahnschrift" panose="020B0502040204020203" pitchFamily="34" charset="0"/>
              </a:rPr>
              <a:t>Community-Based		  4</a:t>
            </a:r>
          </a:p>
          <a:p>
            <a:endParaRPr lang="en-US" dirty="0">
              <a:latin typeface="Bahnschrift" panose="020B0502040204020203" pitchFamily="34" charset="0"/>
            </a:endParaRPr>
          </a:p>
          <a:p>
            <a:endParaRPr lang="en-US" dirty="0">
              <a:latin typeface="Bahnschrift" panose="020B0502040204020203" pitchFamily="34" charset="0"/>
            </a:endParaRPr>
          </a:p>
          <a:p>
            <a:r>
              <a:rPr lang="en-US" sz="1600" b="1" cap="small" dirty="0" smtClean="0">
                <a:solidFill>
                  <a:schemeClr val="tx1"/>
                </a:solidFill>
                <a:latin typeface="Bahnschrift" panose="020B0502040204020203" pitchFamily="34" charset="0"/>
              </a:rPr>
              <a:t>Psychiatry Services are important to Islanders:</a:t>
            </a:r>
            <a:r>
              <a:rPr lang="en-US" sz="1600" dirty="0" smtClean="0">
                <a:latin typeface="Bahnschrift" panose="020B0502040204020203" pitchFamily="34" charset="0"/>
              </a:rPr>
              <a:t>  </a:t>
            </a:r>
            <a:r>
              <a:rPr lang="en-US" dirty="0" smtClean="0">
                <a:latin typeface="Bahnschrift" panose="020B0502040204020203" pitchFamily="34" charset="0"/>
              </a:rPr>
              <a:t>304 unique clients received psychiatric services at MVCS in the last year. </a:t>
            </a:r>
            <a:endParaRPr lang="en-US" dirty="0">
              <a:latin typeface="Bahnschrift" panose="020B0502040204020203" pitchFamily="34" charset="0"/>
            </a:endParaRPr>
          </a:p>
          <a:p>
            <a:r>
              <a:rPr lang="en-US" dirty="0" smtClean="0">
                <a:latin typeface="Bahnschrift" panose="020B0502040204020203" pitchFamily="34" charset="0"/>
              </a:rPr>
              <a:t>		 </a:t>
            </a:r>
            <a:endParaRPr lang="en-US" dirty="0">
              <a:latin typeface="Bahnschrift" panose="020B0502040204020203" pitchFamily="34" charset="0"/>
            </a:endParaRPr>
          </a:p>
          <a:p>
            <a:r>
              <a:rPr lang="en-US" sz="1600" b="1" cap="small" dirty="0" smtClean="0">
                <a:solidFill>
                  <a:schemeClr val="tx1"/>
                </a:solidFill>
                <a:latin typeface="Bahnschrift" panose="020B0502040204020203" pitchFamily="34" charset="0"/>
              </a:rPr>
              <a:t>A Diverse Range of Recovery-Oriented Services are Utilized for the Treatment of Substance Use Disorders.  In the last 12 months: </a:t>
            </a:r>
          </a:p>
          <a:p>
            <a:endParaRPr lang="en-US" b="1" cap="small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Clients use Medication Assisted Treatment for Substance Use Disorders (N=18)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MVCS’ Peer Recovery Support Center (“The </a:t>
            </a:r>
            <a:r>
              <a:rPr lang="en-US" dirty="0">
                <a:solidFill>
                  <a:schemeClr val="accent6"/>
                </a:solidFill>
                <a:latin typeface="Bahnschrift" panose="020B0502040204020203" pitchFamily="34" charset="0"/>
              </a:rPr>
              <a:t>R</a:t>
            </a:r>
            <a:r>
              <a:rPr lang="en-US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ed House”) has grown exponentially since August 2021 and now has 134 Members.  Active programming occurs 7 days per week.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88 clients received Recovery Coaching at MVCS, with an average length of stay of 7 Months.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35 Clients participated in “New Paths” – MVCS’s adult outpatient group                          treatment for Substance Use Disorders.      </a:t>
            </a:r>
            <a:endParaRPr lang="en-US" dirty="0">
              <a:solidFill>
                <a:schemeClr val="accent6"/>
              </a:solidFill>
              <a:latin typeface="Bahnschrift" panose="020B0502040204020203" pitchFamily="34" charset="0"/>
            </a:endParaRPr>
          </a:p>
          <a:p>
            <a:r>
              <a:rPr lang="en-US" dirty="0" smtClean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14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8883" y="334107"/>
            <a:ext cx="7472118" cy="545123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solidFill>
                  <a:schemeClr val="accent4"/>
                </a:solidFill>
                <a:latin typeface="Bahnschrift" panose="020B0502040204020203" pitchFamily="34" charset="0"/>
              </a:rPr>
              <a:t>General Trends</a:t>
            </a:r>
            <a:endParaRPr lang="en-US" sz="3200" dirty="0">
              <a:solidFill>
                <a:schemeClr val="accent4"/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5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28883" y="1230922"/>
            <a:ext cx="7261102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cap="small" dirty="0" smtClean="0">
                <a:solidFill>
                  <a:schemeClr val="tx1"/>
                </a:solidFill>
                <a:latin typeface="Bahnschrift" panose="020B0502040204020203" pitchFamily="34" charset="0"/>
              </a:rPr>
              <a:t>T</a:t>
            </a:r>
            <a:r>
              <a:rPr lang="en-US" sz="1600" b="1" cap="small" dirty="0" smtClean="0">
                <a:solidFill>
                  <a:schemeClr val="tx1"/>
                </a:solidFill>
                <a:latin typeface="Bahnschrift" panose="020B0502040204020203" pitchFamily="34" charset="0"/>
              </a:rPr>
              <a:t>he Island also has Residents with serious mental health challenges</a:t>
            </a:r>
            <a:r>
              <a:rPr lang="en-US" sz="1600" b="1" cap="small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.  </a:t>
            </a:r>
            <a:r>
              <a:rPr lang="en-US" sz="1200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MVCS’s Daybreak Clubhouse continues to serve approximately 22 Islanders on a daily basis.  Daybreak is a Member-driven Clubhouse with exceptional outcomes in support, service, skill development, volunteerism, and employment for adults living with mental health challenges. </a:t>
            </a:r>
          </a:p>
          <a:p>
            <a:endParaRPr lang="en-US" sz="1200" dirty="0">
              <a:solidFill>
                <a:schemeClr val="accent6"/>
              </a:solidFill>
              <a:latin typeface="Bahnschrift" panose="020B0502040204020203" pitchFamily="34" charset="0"/>
            </a:endParaRPr>
          </a:p>
          <a:p>
            <a:r>
              <a:rPr lang="en-US" sz="1600" b="1" cap="small" dirty="0">
                <a:solidFill>
                  <a:schemeClr val="tx1"/>
                </a:solidFill>
                <a:latin typeface="Bahnschrift" panose="020B0502040204020203" pitchFamily="34" charset="0"/>
              </a:rPr>
              <a:t>The Island has a sustained need for intervention and support related to domestic and sexual violence.  In the last year, </a:t>
            </a:r>
            <a:r>
              <a:rPr lang="en-US" sz="1200" u="sng" dirty="0">
                <a:solidFill>
                  <a:schemeClr val="accent6"/>
                </a:solidFill>
                <a:latin typeface="Bahnschrift" panose="020B0502040204020203" pitchFamily="34" charset="0"/>
              </a:rPr>
              <a:t>MVCS’ CONNECT to End Violence </a:t>
            </a:r>
            <a:r>
              <a:rPr lang="en-US" sz="1200" dirty="0">
                <a:solidFill>
                  <a:schemeClr val="accent6"/>
                </a:solidFill>
                <a:latin typeface="Bahnschrift" panose="020B0502040204020203" pitchFamily="34" charset="0"/>
              </a:rPr>
              <a:t>has served </a:t>
            </a:r>
            <a:r>
              <a:rPr lang="en-US" sz="1200" dirty="0">
                <a:solidFill>
                  <a:srgbClr val="00B050"/>
                </a:solidFill>
                <a:latin typeface="Bahnschrift" panose="020B0502040204020203" pitchFamily="34" charset="0"/>
              </a:rPr>
              <a:t>463</a:t>
            </a:r>
            <a:r>
              <a:rPr lang="en-US" sz="1200" dirty="0">
                <a:solidFill>
                  <a:schemeClr val="accent6"/>
                </a:solidFill>
                <a:latin typeface="Bahnschrift" panose="020B0502040204020203" pitchFamily="34" charset="0"/>
              </a:rPr>
              <a:t> unique clients; completed </a:t>
            </a:r>
            <a:r>
              <a:rPr lang="en-US" sz="1200" dirty="0">
                <a:solidFill>
                  <a:srgbClr val="00B050"/>
                </a:solidFill>
                <a:latin typeface="Bahnschrift" panose="020B0502040204020203" pitchFamily="34" charset="0"/>
              </a:rPr>
              <a:t>1908</a:t>
            </a:r>
            <a:r>
              <a:rPr lang="en-US" sz="1200" dirty="0">
                <a:solidFill>
                  <a:schemeClr val="accent6"/>
                </a:solidFill>
                <a:latin typeface="Bahnschrift" panose="020B0502040204020203" pitchFamily="34" charset="0"/>
              </a:rPr>
              <a:t> client contact appointments; and fielded </a:t>
            </a:r>
            <a:r>
              <a:rPr lang="en-US" sz="1200" dirty="0">
                <a:solidFill>
                  <a:srgbClr val="00B050"/>
                </a:solidFill>
                <a:latin typeface="Bahnschrift" panose="020B0502040204020203" pitchFamily="34" charset="0"/>
              </a:rPr>
              <a:t>256</a:t>
            </a:r>
            <a:r>
              <a:rPr lang="en-US" sz="1200" dirty="0">
                <a:solidFill>
                  <a:schemeClr val="accent6"/>
                </a:solidFill>
                <a:latin typeface="Bahnschrift" panose="020B0502040204020203" pitchFamily="34" charset="0"/>
              </a:rPr>
              <a:t> hotline calls.</a:t>
            </a:r>
          </a:p>
          <a:p>
            <a:endParaRPr lang="en-US" sz="1200" dirty="0">
              <a:solidFill>
                <a:schemeClr val="accent6"/>
              </a:solidFill>
              <a:latin typeface="Bahnschrift" panose="020B0502040204020203" pitchFamily="34" charset="0"/>
            </a:endParaRPr>
          </a:p>
          <a:p>
            <a:r>
              <a:rPr lang="en-US" sz="1200" dirty="0">
                <a:solidFill>
                  <a:schemeClr val="accent6"/>
                </a:solidFill>
                <a:latin typeface="Bahnschrift" panose="020B0502040204020203" pitchFamily="34" charset="0"/>
              </a:rPr>
              <a:t>Trends in these </a:t>
            </a:r>
            <a:r>
              <a:rPr lang="en-US" sz="1200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cases reveal:</a:t>
            </a:r>
          </a:p>
          <a:p>
            <a:endParaRPr lang="en-US" sz="1200" dirty="0">
              <a:solidFill>
                <a:schemeClr val="accent6"/>
              </a:solidFill>
              <a:latin typeface="Bahnschrift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Bahnschrift" panose="020B0502040204020203" pitchFamily="34" charset="0"/>
              </a:rPr>
              <a:t>Isolation, depression, anxiety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Bahnschrift" panose="020B0502040204020203" pitchFamily="34" charset="0"/>
              </a:rPr>
              <a:t>Difficulty accessing services due to wait lists.  Very difficult in cases where it was difficult for the child or family to disclose the need for help.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Bahnschrift" panose="020B0502040204020203" pitchFamily="34" charset="0"/>
              </a:rPr>
              <a:t>Stigma of the Island…the Island is a safe place and children here should have nothing to complain about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Bahnschrift" panose="020B0502040204020203" pitchFamily="34" charset="0"/>
              </a:rPr>
              <a:t>Insularity of the island (people know each other) breeds preconceived notions and affects how these children can be treated in society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Bahnschrift" panose="020B0502040204020203" pitchFamily="34" charset="0"/>
              </a:rPr>
              <a:t>When children and teens are sent “off island” for treatment, there is a spotlight on them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Bahnschrift" panose="020B0502040204020203" pitchFamily="34" charset="0"/>
              </a:rPr>
              <a:t>Multiple generations under one roof and exposure to age-inappropriate behaviors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Bahnschrift" panose="020B0502040204020203" pitchFamily="34" charset="0"/>
              </a:rPr>
              <a:t>Continued presence of young adults at high school parties. General acceptance of this.   </a:t>
            </a:r>
          </a:p>
          <a:p>
            <a:r>
              <a:rPr lang="en-US" sz="1200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  </a:t>
            </a:r>
          </a:p>
          <a:p>
            <a:r>
              <a:rPr lang="en-US" dirty="0" smtClean="0"/>
              <a:t>	</a:t>
            </a:r>
            <a:endParaRPr lang="en-US" dirty="0">
              <a:latin typeface="Bahnschrift" panose="020B0502040204020203" pitchFamily="34" charset="0"/>
            </a:endParaRPr>
          </a:p>
          <a:p>
            <a:r>
              <a:rPr lang="en-US" dirty="0" smtClean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206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8883" y="334107"/>
            <a:ext cx="7472118" cy="545123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solidFill>
                  <a:schemeClr val="accent4"/>
                </a:solidFill>
                <a:latin typeface="Bahnschrift" panose="020B0502040204020203" pitchFamily="34" charset="0"/>
              </a:rPr>
              <a:t>General Trends</a:t>
            </a:r>
            <a:endParaRPr lang="en-US" sz="3200" dirty="0">
              <a:solidFill>
                <a:schemeClr val="accent4"/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37392" y="879230"/>
            <a:ext cx="7913077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>
              <a:solidFill>
                <a:schemeClr val="accent6"/>
              </a:solidFill>
              <a:latin typeface="Bahnschrift" panose="020B0502040204020203" pitchFamily="34" charset="0"/>
            </a:endParaRPr>
          </a:p>
          <a:p>
            <a:r>
              <a:rPr lang="en-US" sz="1600" b="1" cap="small" dirty="0" smtClean="0">
                <a:solidFill>
                  <a:schemeClr val="tx1"/>
                </a:solidFill>
                <a:latin typeface="Bahnschrift" panose="020B0502040204020203" pitchFamily="34" charset="0"/>
              </a:rPr>
              <a:t>Island families need assistance with behavioral health, parenting education, parenting support, and overall resources related to social determinants of health (Employment; Housing; Food Security; transportation/off island medical care:</a:t>
            </a:r>
            <a:r>
              <a:rPr lang="en-US" sz="1600" dirty="0" smtClean="0">
                <a:latin typeface="Bahnschrift" panose="020B0502040204020203" pitchFamily="34" charset="0"/>
              </a:rPr>
              <a:t>  </a:t>
            </a:r>
          </a:p>
          <a:p>
            <a:endParaRPr lang="en-US" dirty="0">
              <a:latin typeface="Bahnschrift" panose="020B0502040204020203" pitchFamily="34" charset="0"/>
            </a:endParaRPr>
          </a:p>
          <a:p>
            <a:r>
              <a:rPr lang="en-US" dirty="0" smtClean="0">
                <a:latin typeface="Bahnschrift" panose="020B0502040204020203" pitchFamily="34" charset="0"/>
              </a:rPr>
              <a:t>In the last 12 months, the Island Wide Youth Collaborative (MVCS’ Family Resource Center) served </a:t>
            </a:r>
            <a:r>
              <a:rPr lang="en-US" dirty="0" smtClean="0">
                <a:solidFill>
                  <a:srgbClr val="00B050"/>
                </a:solidFill>
                <a:latin typeface="Bahnschrift" panose="020B0502040204020203" pitchFamily="34" charset="0"/>
              </a:rPr>
              <a:t>822</a:t>
            </a:r>
            <a:r>
              <a:rPr lang="en-US" dirty="0" smtClean="0">
                <a:latin typeface="Bahnschrift" panose="020B0502040204020203" pitchFamily="34" charset="0"/>
              </a:rPr>
              <a:t> unique clients; facilitated </a:t>
            </a:r>
            <a:r>
              <a:rPr lang="en-US" dirty="0" smtClean="0">
                <a:solidFill>
                  <a:srgbClr val="00B050"/>
                </a:solidFill>
                <a:latin typeface="Bahnschrift" panose="020B0502040204020203" pitchFamily="34" charset="0"/>
              </a:rPr>
              <a:t>3682</a:t>
            </a:r>
            <a:r>
              <a:rPr lang="en-US" dirty="0" smtClean="0">
                <a:latin typeface="Bahnschrift" panose="020B0502040204020203" pitchFamily="34" charset="0"/>
              </a:rPr>
              <a:t> client contacts; served </a:t>
            </a:r>
            <a:r>
              <a:rPr lang="en-US" dirty="0" smtClean="0">
                <a:solidFill>
                  <a:srgbClr val="00B050"/>
                </a:solidFill>
                <a:latin typeface="Bahnschrift" panose="020B0502040204020203" pitchFamily="34" charset="0"/>
              </a:rPr>
              <a:t>104</a:t>
            </a:r>
            <a:r>
              <a:rPr lang="en-US" dirty="0" smtClean="0">
                <a:latin typeface="Bahnschrift" panose="020B0502040204020203" pitchFamily="34" charset="0"/>
              </a:rPr>
              <a:t> new families; and engaged </a:t>
            </a:r>
            <a:r>
              <a:rPr lang="en-US" dirty="0" smtClean="0">
                <a:solidFill>
                  <a:srgbClr val="00B050"/>
                </a:solidFill>
                <a:latin typeface="Bahnschrift" panose="020B0502040204020203" pitchFamily="34" charset="0"/>
              </a:rPr>
              <a:t>150</a:t>
            </a:r>
            <a:r>
              <a:rPr lang="en-US" dirty="0" smtClean="0">
                <a:latin typeface="Bahnschrift" panose="020B0502040204020203" pitchFamily="34" charset="0"/>
              </a:rPr>
              <a:t> new participants in programming.  Some of the emerging or sustained trends have included:</a:t>
            </a:r>
          </a:p>
          <a:p>
            <a:endParaRPr lang="en-US" sz="1200" dirty="0">
              <a:latin typeface="Bahnschrift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Bahnschrift" panose="020B0502040204020203" pitchFamily="34" charset="0"/>
              </a:rPr>
              <a:t>Lack of in-home supports and services for vulnerable families</a:t>
            </a:r>
          </a:p>
          <a:p>
            <a:endParaRPr lang="en-US" dirty="0" smtClean="0">
              <a:latin typeface="Bahnschrift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Bahnschrift" panose="020B0502040204020203" pitchFamily="34" charset="0"/>
              </a:rPr>
              <a:t>Increased truancy and school avoidance in younger (Elementary School) children</a:t>
            </a:r>
          </a:p>
          <a:p>
            <a:endParaRPr lang="en-US" dirty="0" smtClean="0">
              <a:latin typeface="Bahnschrift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Bahnschrift" panose="020B0502040204020203" pitchFamily="34" charset="0"/>
              </a:rPr>
              <a:t>Increased parental stress and conflict and/or implementation of parental boundaries</a:t>
            </a:r>
          </a:p>
          <a:p>
            <a:endParaRPr lang="en-US" dirty="0" smtClean="0">
              <a:latin typeface="Bahnschrift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Bahnschrift" panose="020B0502040204020203" pitchFamily="34" charset="0"/>
              </a:rPr>
              <a:t>Attention deficits/problems</a:t>
            </a:r>
          </a:p>
          <a:p>
            <a:endParaRPr lang="en-US" dirty="0" smtClean="0">
              <a:latin typeface="Bahnschrift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Bahnschrift" panose="020B0502040204020203" pitchFamily="34" charset="0"/>
              </a:rPr>
              <a:t>Chronic food insecurity; chronic housing insecurity; questionable landlord practices</a:t>
            </a:r>
          </a:p>
          <a:p>
            <a:endParaRPr lang="en-US" dirty="0" smtClean="0">
              <a:latin typeface="Bahnschrift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Bahnschrift" panose="020B0502040204020203" pitchFamily="34" charset="0"/>
              </a:rPr>
              <a:t>Strained and/or struggling peer relationships as an artifact of COVID-19 and social isolation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>
              <a:latin typeface="Bahnschrift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Bahnschrift" panose="020B0502040204020203" pitchFamily="34" charset="0"/>
              </a:rPr>
              <a:t>Newly immigrated families struggling to acclimate to MV and to navigate supports for their children and family. Language barriers. Isolation</a:t>
            </a:r>
            <a:r>
              <a:rPr lang="en-US" sz="1200" dirty="0" smtClean="0">
                <a:latin typeface="Bahnschrift" panose="020B0502040204020203" pitchFamily="34" charset="0"/>
              </a:rPr>
              <a:t>. </a:t>
            </a:r>
          </a:p>
          <a:p>
            <a:r>
              <a:rPr lang="en-US" dirty="0" smtClean="0">
                <a:latin typeface="Bahnschrift" panose="020B0502040204020203" pitchFamily="34" charset="0"/>
              </a:rPr>
              <a:t>   </a:t>
            </a:r>
            <a:endParaRPr lang="en-US" dirty="0">
              <a:latin typeface="Bahnschrift" panose="020B0502040204020203" pitchFamily="34" charset="0"/>
            </a:endParaRPr>
          </a:p>
          <a:p>
            <a:r>
              <a:rPr lang="en-US" dirty="0" smtClean="0">
                <a:latin typeface="Bahnschrift" panose="020B0502040204020203" pitchFamily="34" charset="0"/>
              </a:rPr>
              <a:t>		 </a:t>
            </a:r>
            <a:endParaRPr lang="en-US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54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8883" y="334107"/>
            <a:ext cx="7472118" cy="545123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solidFill>
                  <a:schemeClr val="accent4"/>
                </a:solidFill>
                <a:latin typeface="Bahnschrift" panose="020B0502040204020203" pitchFamily="34" charset="0"/>
              </a:rPr>
              <a:t>General Trends</a:t>
            </a:r>
            <a:endParaRPr lang="en-US" sz="3200" dirty="0">
              <a:solidFill>
                <a:schemeClr val="accent4"/>
              </a:solidFill>
              <a:latin typeface="Bahnschrift" panose="020B0502040204020203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28883" y="1011115"/>
            <a:ext cx="726110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Bahnschrift" panose="020B0502040204020203" pitchFamily="34" charset="0"/>
              </a:rPr>
              <a:t>   </a:t>
            </a:r>
            <a:endParaRPr lang="en-US" dirty="0">
              <a:latin typeface="Bahnschrift" panose="020B0502040204020203" pitchFamily="34" charset="0"/>
            </a:endParaRPr>
          </a:p>
          <a:p>
            <a:r>
              <a:rPr lang="en-US" sz="1600" b="1" cap="small" dirty="0" smtClean="0">
                <a:solidFill>
                  <a:schemeClr val="tx1"/>
                </a:solidFill>
                <a:latin typeface="Bahnschrift" panose="020B0502040204020203" pitchFamily="34" charset="0"/>
              </a:rPr>
              <a:t>Related to the needs of Early Childhood</a:t>
            </a:r>
            <a:r>
              <a:rPr lang="en-US" b="1" cap="small" dirty="0" smtClean="0">
                <a:solidFill>
                  <a:schemeClr val="tx1"/>
                </a:solidFill>
                <a:latin typeface="Bahnschrift" panose="020B0502040204020203" pitchFamily="34" charset="0"/>
              </a:rPr>
              <a:t>, </a:t>
            </a:r>
          </a:p>
          <a:p>
            <a:endParaRPr lang="en-US" b="1" u="sng" cap="small" dirty="0">
              <a:solidFill>
                <a:schemeClr val="tx1"/>
              </a:solidFill>
              <a:latin typeface="Bahnschrift" panose="020B0502040204020203" pitchFamily="34" charset="0"/>
            </a:endParaRPr>
          </a:p>
          <a:p>
            <a:r>
              <a:rPr lang="en-US" u="sng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MVCS’ Early Childhood programs </a:t>
            </a:r>
            <a:r>
              <a:rPr lang="en-US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see a significant number of children with developmental trauma related to parental substance use, mental illness, and/or domestic violence.  We have observed depressive symptoms, difficulties with self-regulation, difficulty building attachments, attention problems, nightmares, and difficulty sleeping and eating.  Housing instability is a primary destabilizing factor.    </a:t>
            </a:r>
            <a:endParaRPr lang="en-US" dirty="0">
              <a:solidFill>
                <a:schemeClr val="accent6"/>
              </a:solidFill>
              <a:latin typeface="Bahnschrift" panose="020B0502040204020203" pitchFamily="34" charset="0"/>
            </a:endParaRPr>
          </a:p>
          <a:p>
            <a:r>
              <a:rPr lang="en-US" dirty="0" smtClean="0">
                <a:latin typeface="Bahnschrift" panose="020B0502040204020203" pitchFamily="34" charset="0"/>
              </a:rPr>
              <a:t>		 </a:t>
            </a:r>
            <a:endParaRPr lang="en-US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68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-96714" y="334107"/>
            <a:ext cx="8478714" cy="545123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 smtClean="0">
                <a:solidFill>
                  <a:schemeClr val="bg2"/>
                </a:solidFill>
                <a:latin typeface="Arial Rounded MT Bold" panose="020F0704030504030204" pitchFamily="34" charset="0"/>
              </a:rPr>
              <a:t>Other Service Delivery Challenges</a:t>
            </a:r>
            <a:endParaRPr lang="en-US" sz="2800" b="1" dirty="0">
              <a:solidFill>
                <a:schemeClr val="bg2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8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08403" y="1002323"/>
            <a:ext cx="8073597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Bahnschrift" panose="020B0502040204020203" pitchFamily="34" charset="0"/>
              </a:rPr>
              <a:t>Dramatic shortage of behavioral health professionals</a:t>
            </a:r>
          </a:p>
          <a:p>
            <a:endParaRPr lang="en-US" sz="2000" dirty="0">
              <a:latin typeface="Bahnschrift" panose="020B05020402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Bahnschrift" panose="020B0502040204020203" pitchFamily="34" charset="0"/>
              </a:rPr>
              <a:t>Lack of affordable housing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Bahnschrift" panose="020B0502040204020203" pitchFamily="34" charset="0"/>
              </a:rPr>
              <a:t>Inflation and health insurance costs. Increases in wages are imperceptible or non impactful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Bahnschrift" panose="020B0502040204020203" pitchFamily="34" charset="0"/>
              </a:rPr>
              <a:t>Competitive environment. For profit entrants. Telehealth brings new competition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Bahnschrift" panose="020B0502040204020203" pitchFamily="34" charset="0"/>
              </a:rPr>
              <a:t>Fatigued clinicians leaving the sector  </a:t>
            </a:r>
          </a:p>
          <a:p>
            <a:pPr lvl="2"/>
            <a:endParaRPr lang="en-US" sz="2000" dirty="0" smtClean="0">
              <a:latin typeface="Bahnschrift" panose="020B0502040204020203" pitchFamily="34" charset="0"/>
            </a:endParaRPr>
          </a:p>
          <a:p>
            <a:pPr lvl="2"/>
            <a:r>
              <a:rPr lang="en-US" sz="2000" dirty="0">
                <a:latin typeface="Bahnschrift" panose="020B0502040204020203" pitchFamily="34" charset="0"/>
              </a:rPr>
              <a:t>Need for psychiatry, advanced practice nursing, and licensed professionals who choose community behavioral health over private practice</a:t>
            </a:r>
          </a:p>
          <a:p>
            <a:pPr lvl="2"/>
            <a:endParaRPr lang="en-US" sz="2000" dirty="0" smtClean="0">
              <a:latin typeface="Bahnschrift" panose="020B0502040204020203" pitchFamily="34" charset="0"/>
            </a:endParaRPr>
          </a:p>
          <a:p>
            <a:r>
              <a:rPr lang="en-US" sz="2000" dirty="0" smtClean="0">
                <a:latin typeface="Bahnschrift" panose="020B0502040204020203" pitchFamily="34" charset="0"/>
              </a:rPr>
              <a:t>Wait lists and inconsistency of programming (due to staffing deficits) leads to disengagement and disillusionment across client populations and </a:t>
            </a:r>
            <a:r>
              <a:rPr lang="en-US" sz="2000" dirty="0" smtClean="0">
                <a:latin typeface="Bahnschrift" panose="020B0502040204020203" pitchFamily="34" charset="0"/>
              </a:rPr>
              <a:t>across the broader community.</a:t>
            </a:r>
            <a:endParaRPr lang="en-US" sz="2000" dirty="0" smtClean="0">
              <a:latin typeface="Bahnschrift" panose="020B0502040204020203" pitchFamily="34" charset="0"/>
            </a:endParaRPr>
          </a:p>
          <a:p>
            <a:r>
              <a:rPr lang="en-US" sz="2400" dirty="0" smtClean="0"/>
              <a:t>  </a:t>
            </a:r>
          </a:p>
          <a:p>
            <a:pPr lvl="3"/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5916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"/>
          <p:cNvSpPr txBox="1">
            <a:spLocks noGrp="1"/>
          </p:cNvSpPr>
          <p:nvPr>
            <p:ph type="ctrTitle"/>
          </p:nvPr>
        </p:nvSpPr>
        <p:spPr>
          <a:xfrm>
            <a:off x="400664" y="1735392"/>
            <a:ext cx="7543800" cy="29029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/>
            <a: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  <a:t/>
            </a:r>
            <a:b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</a:br>
            <a: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  <a:t/>
            </a:r>
            <a:b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</a:br>
            <a: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  <a:t/>
            </a:r>
            <a:b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</a:br>
            <a:r>
              <a:rPr lang="en-US" b="1" dirty="0">
                <a:latin typeface="Darker Grotesque"/>
                <a:ea typeface="Darker Grotesque"/>
                <a:cs typeface="Darker Grotesque"/>
                <a:sym typeface="Darker Grotesque"/>
              </a:rPr>
              <a:t/>
            </a:r>
            <a:br>
              <a:rPr lang="en-US" b="1" dirty="0">
                <a:latin typeface="Darker Grotesque"/>
                <a:ea typeface="Darker Grotesque"/>
                <a:cs typeface="Darker Grotesque"/>
                <a:sym typeface="Darker Grotesque"/>
              </a:rPr>
            </a:br>
            <a: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  <a:t/>
            </a:r>
            <a:b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</a:br>
            <a: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  <a:t/>
            </a:r>
            <a:br>
              <a:rPr lang="en-US" b="1" dirty="0" smtClean="0">
                <a:latin typeface="Darker Grotesque"/>
                <a:ea typeface="Darker Grotesque"/>
                <a:cs typeface="Darker Grotesque"/>
                <a:sym typeface="Darker Grotesque"/>
              </a:rPr>
            </a:br>
            <a:r>
              <a:rPr lang="en-US" sz="3200" b="1" cap="small" dirty="0" smtClean="0">
                <a:solidFill>
                  <a:schemeClr val="accent4"/>
                </a:solidFill>
                <a:latin typeface="Bahnschrift" panose="020B0502040204020203" pitchFamily="34" charset="0"/>
              </a:rPr>
              <a:t>Thank you…</a:t>
            </a:r>
            <a:endParaRPr sz="3200" b="1" dirty="0">
              <a:latin typeface="Bahnschrift" panose="020B0502040204020203" pitchFamily="34" charset="0"/>
              <a:ea typeface="Darker Grotesque"/>
              <a:cs typeface="Darker Grotesque"/>
              <a:sym typeface="Darker Grotesque"/>
            </a:endParaRPr>
          </a:p>
        </p:txBody>
      </p:sp>
      <p:sp>
        <p:nvSpPr>
          <p:cNvPr id="77" name="Google Shape;77;p1"/>
          <p:cNvSpPr txBox="1">
            <a:spLocks noGrp="1"/>
          </p:cNvSpPr>
          <p:nvPr>
            <p:ph type="subTitle" idx="1"/>
          </p:nvPr>
        </p:nvSpPr>
        <p:spPr>
          <a:xfrm>
            <a:off x="400664" y="5184530"/>
            <a:ext cx="646176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US" sz="1200" b="1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Beth </a:t>
            </a:r>
            <a:r>
              <a:rPr lang="en-US" sz="1200" b="1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Folcarelli, PhD</a:t>
            </a:r>
            <a:endParaRPr sz="1200" b="1" dirty="0">
              <a:latin typeface="Bahnschrift" panose="020B0502040204020203" pitchFamily="34" charset="0"/>
            </a:endParaRPr>
          </a:p>
          <a:p>
            <a:pPr marL="0" lvl="0" indent="0" algn="l" rtl="0">
              <a:spcBef>
                <a:spcPts val="370"/>
              </a:spcBef>
              <a:spcAft>
                <a:spcPts val="0"/>
              </a:spcAft>
              <a:buSzPct val="100000"/>
              <a:buNone/>
            </a:pPr>
            <a:r>
              <a:rPr lang="en-US" sz="1200" b="1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Chief Executive </a:t>
            </a:r>
            <a:r>
              <a:rPr lang="en-US" sz="1200" b="1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Officer</a:t>
            </a:r>
          </a:p>
          <a:p>
            <a:pPr marL="0" lvl="0" indent="0" algn="l" rtl="0">
              <a:spcBef>
                <a:spcPts val="370"/>
              </a:spcBef>
              <a:spcAft>
                <a:spcPts val="0"/>
              </a:spcAft>
              <a:buSzPct val="100000"/>
              <a:buNone/>
            </a:pPr>
            <a:r>
              <a:rPr lang="en-US" sz="1200" b="1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Martha’s Vineyard Community Services, Inc.</a:t>
            </a:r>
          </a:p>
          <a:p>
            <a:pPr marL="0" lvl="0" indent="0" algn="l" rtl="0">
              <a:spcBef>
                <a:spcPts val="370"/>
              </a:spcBef>
              <a:spcAft>
                <a:spcPts val="0"/>
              </a:spcAft>
              <a:buSzPct val="100000"/>
              <a:buNone/>
            </a:pPr>
            <a:r>
              <a:rPr lang="en-US" sz="1200" b="1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Presented to the Dukes County Health Council</a:t>
            </a:r>
          </a:p>
          <a:p>
            <a:pPr marL="0" lvl="0" indent="0" algn="l" rtl="0">
              <a:spcBef>
                <a:spcPts val="370"/>
              </a:spcBef>
              <a:spcAft>
                <a:spcPts val="0"/>
              </a:spcAft>
              <a:buSzPct val="100000"/>
              <a:buNone/>
            </a:pPr>
            <a:r>
              <a:rPr lang="en-US" sz="1200" b="1" dirty="0" smtClean="0">
                <a:solidFill>
                  <a:schemeClr val="accent6"/>
                </a:solidFill>
                <a:latin typeface="Bahnschrift" panose="020B0502040204020203" pitchFamily="34" charset="0"/>
              </a:rPr>
              <a:t>April 21, 2022</a:t>
            </a:r>
            <a:endParaRPr sz="1200" b="1" dirty="0">
              <a:solidFill>
                <a:schemeClr val="accent6"/>
              </a:solidFill>
              <a:latin typeface="Bahnschrift" panose="020B05020402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22838" cy="2261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44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jacency">
  <a:themeElements>
    <a:clrScheme name="MVCS Branding">
      <a:dk1>
        <a:srgbClr val="003DA5"/>
      </a:dk1>
      <a:lt1>
        <a:srgbClr val="FFFFFF"/>
      </a:lt1>
      <a:dk2>
        <a:srgbClr val="003DA5"/>
      </a:dk2>
      <a:lt2>
        <a:srgbClr val="F3F2DC"/>
      </a:lt2>
      <a:accent1>
        <a:srgbClr val="0077C8"/>
      </a:accent1>
      <a:accent2>
        <a:srgbClr val="3A913F"/>
      </a:accent2>
      <a:accent3>
        <a:srgbClr val="E87722"/>
      </a:accent3>
      <a:accent4>
        <a:srgbClr val="A6192E"/>
      </a:accent4>
      <a:accent5>
        <a:srgbClr val="D8D8D8"/>
      </a:accent5>
      <a:accent6>
        <a:srgbClr val="3B3B4B"/>
      </a:accent6>
      <a:hlink>
        <a:srgbClr val="0000FF"/>
      </a:hlink>
      <a:folHlink>
        <a:srgbClr val="0077C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3594</TotalTime>
  <Words>1069</Words>
  <Application>Microsoft Office PowerPoint</Application>
  <PresentationFormat>On-screen Show (4:3)</PresentationFormat>
  <Paragraphs>135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Darker Grotesque</vt:lpstr>
      <vt:lpstr>Arial</vt:lpstr>
      <vt:lpstr>Wingdings</vt:lpstr>
      <vt:lpstr>Garamond</vt:lpstr>
      <vt:lpstr>Arial Rounded MT Bold</vt:lpstr>
      <vt:lpstr>Bahnschrift</vt:lpstr>
      <vt:lpstr>Calibri</vt:lpstr>
      <vt:lpstr>Adjacency</vt:lpstr>
      <vt:lpstr>      Behavioral Health Needs Martha’s vineyard An Overview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Thank you…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Development, Marketing &amp; Communications</dc:title>
  <dc:creator>Taylor Achin</dc:creator>
  <cp:lastModifiedBy>Localadmin</cp:lastModifiedBy>
  <cp:revision>106</cp:revision>
  <cp:lastPrinted>2021-07-27T22:18:20Z</cp:lastPrinted>
  <dcterms:created xsi:type="dcterms:W3CDTF">2020-05-27T17:40:07Z</dcterms:created>
  <dcterms:modified xsi:type="dcterms:W3CDTF">2022-04-20T23:01:06Z</dcterms:modified>
</cp:coreProperties>
</file>