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2" r:id="rId5"/>
    <p:sldId id="261" r:id="rId6"/>
    <p:sldId id="263" r:id="rId7"/>
    <p:sldId id="264" r:id="rId8"/>
    <p:sldId id="265" r:id="rId9"/>
    <p:sldId id="266" r:id="rId10"/>
    <p:sldId id="260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5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Substance of Use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Substance of Use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8.1198910081743875E-2"/>
                  <c:y val="-3.211153888319242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0833223972003524E-2"/>
                  <c:y val="-6.481481481481482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794006999125103"/>
                      <c:h val="0.1680839895013123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2.5000000000000001E-2"/>
                  <c:y val="-0.17129629629629631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31376772726297497"/>
                  <c:y val="-2.257940116207832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</c:ext>
            </c:extLst>
          </c:dLbls>
          <c:cat>
            <c:strRef>
              <c:f>Sheet1!$A$59:$A$63</c:f>
              <c:strCache>
                <c:ptCount val="5"/>
                <c:pt idx="0">
                  <c:v>Alcohol</c:v>
                </c:pt>
                <c:pt idx="1">
                  <c:v>Alcohol/Cocaine</c:v>
                </c:pt>
                <c:pt idx="2">
                  <c:v>Alcohol/Marijuana</c:v>
                </c:pt>
                <c:pt idx="3">
                  <c:v>Fentanyl</c:v>
                </c:pt>
                <c:pt idx="4">
                  <c:v>Heroin</c:v>
                </c:pt>
              </c:strCache>
            </c:strRef>
          </c:cat>
          <c:val>
            <c:numRef>
              <c:f>Sheet1!$B$59:$B$63</c:f>
              <c:numCache>
                <c:formatCode>General</c:formatCode>
                <c:ptCount val="5"/>
                <c:pt idx="0">
                  <c:v>46</c:v>
                </c:pt>
                <c:pt idx="1">
                  <c:v>7</c:v>
                </c:pt>
                <c:pt idx="2">
                  <c:v>2</c:v>
                </c:pt>
                <c:pt idx="3">
                  <c:v>3</c:v>
                </c:pt>
                <c:pt idx="4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Age Range  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Age Range - Female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Age Range - Male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Town of Residence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1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0.25555555555555559"/>
                  <c:y val="-6.481481481481481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8.611111111111111E-2"/>
                  <c:y val="-4.1666666666666678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6666666666666569E-2"/>
                  <c:y val="-6.944444444444446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7.4999999999999997E-2"/>
                  <c:y val="4.629629629629629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4.7222222222222235E-2"/>
                  <c:y val="9.2592592592592587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0.20277777777777778"/>
                  <c:y val="2.777777777777780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Sheet1!$A$43:$A$48</c:f>
              <c:strCache>
                <c:ptCount val="6"/>
                <c:pt idx="0">
                  <c:v>Aquinnah</c:v>
                </c:pt>
                <c:pt idx="1">
                  <c:v>Chilmark</c:v>
                </c:pt>
                <c:pt idx="2">
                  <c:v>Edgartown</c:v>
                </c:pt>
                <c:pt idx="3">
                  <c:v>Oak Bluffs</c:v>
                </c:pt>
                <c:pt idx="4">
                  <c:v>Tisbury</c:v>
                </c:pt>
                <c:pt idx="5">
                  <c:v>West Tisbury</c:v>
                </c:pt>
              </c:strCache>
            </c:strRef>
          </c:cat>
          <c:val>
            <c:numRef>
              <c:f>Sheet1!$B$43:$B$48</c:f>
              <c:numCache>
                <c:formatCode>General</c:formatCode>
                <c:ptCount val="6"/>
                <c:pt idx="0">
                  <c:v>1</c:v>
                </c:pt>
                <c:pt idx="1">
                  <c:v>4</c:v>
                </c:pt>
                <c:pt idx="2">
                  <c:v>9</c:v>
                </c:pt>
                <c:pt idx="3">
                  <c:v>20</c:v>
                </c:pt>
                <c:pt idx="4">
                  <c:v>23</c:v>
                </c:pt>
                <c:pt idx="5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Referred</a:t>
            </a:r>
            <a:r>
              <a:rPr lang="en-US" b="1" baseline="0"/>
              <a:t> By</a:t>
            </a:r>
            <a:endParaRPr lang="en-US" b="1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1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4.7222222222222117E-2"/>
                  <c:y val="1.388888888888880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9.4444444444444442E-2"/>
                  <c:y val="3.240740740740744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7.7777777777777779E-2"/>
                  <c:y val="-4.629629629629629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.25555555555555548"/>
                  <c:y val="1.3888888888888878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</c:ext>
            </c:extLst>
          </c:dLbls>
          <c:cat>
            <c:strRef>
              <c:f>Sheet1!$A$2:$A$7</c:f>
              <c:strCache>
                <c:ptCount val="6"/>
                <c:pt idx="0">
                  <c:v>Self</c:v>
                </c:pt>
                <c:pt idx="1">
                  <c:v>Family/Loved One</c:v>
                </c:pt>
                <c:pt idx="2">
                  <c:v>Recovery Coach</c:v>
                </c:pt>
                <c:pt idx="3">
                  <c:v>Unknown/Other</c:v>
                </c:pt>
                <c:pt idx="4">
                  <c:v>MVCS Program</c:v>
                </c:pt>
                <c:pt idx="5">
                  <c:v>AA Sponsor/AA Friend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33</c:v>
                </c:pt>
                <c:pt idx="1">
                  <c:v>10</c:v>
                </c:pt>
                <c:pt idx="2">
                  <c:v>9</c:v>
                </c:pt>
                <c:pt idx="3">
                  <c:v>6</c:v>
                </c:pt>
                <c:pt idx="4">
                  <c:v>5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Age Range  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6.1111111111111109E-2"/>
                  <c:y val="-1.3888888888888888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2777777777777778E-2"/>
                  <c:y val="-0.15740740740740744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5277777777777779"/>
                  <c:y val="-9.2592592592592587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4.1666666666666678E-2"/>
                  <c:y val="-2.314814814814814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5.2777777777777805E-2"/>
                  <c:y val="-2.777777777777780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7.4999999999999997E-2"/>
                  <c:y val="-9.2592592592592587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Sheet1!$A$22:$A$28</c:f>
              <c:strCache>
                <c:ptCount val="7"/>
                <c:pt idx="0">
                  <c:v>20's</c:v>
                </c:pt>
                <c:pt idx="1">
                  <c:v>30's</c:v>
                </c:pt>
                <c:pt idx="2">
                  <c:v>40's</c:v>
                </c:pt>
                <c:pt idx="3">
                  <c:v>50's</c:v>
                </c:pt>
                <c:pt idx="4">
                  <c:v>60's</c:v>
                </c:pt>
                <c:pt idx="5">
                  <c:v>70's</c:v>
                </c:pt>
                <c:pt idx="6">
                  <c:v>80's</c:v>
                </c:pt>
              </c:strCache>
            </c:strRef>
          </c:cat>
          <c:val>
            <c:numRef>
              <c:f>Sheet1!$E$22:$E$28</c:f>
              <c:numCache>
                <c:formatCode>General</c:formatCode>
                <c:ptCount val="7"/>
                <c:pt idx="0">
                  <c:v>9</c:v>
                </c:pt>
                <c:pt idx="1">
                  <c:v>14</c:v>
                </c:pt>
                <c:pt idx="2">
                  <c:v>16</c:v>
                </c:pt>
                <c:pt idx="3">
                  <c:v>14</c:v>
                </c:pt>
                <c:pt idx="4">
                  <c:v>8</c:v>
                </c:pt>
                <c:pt idx="5">
                  <c:v>3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Substance of Use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Substance of Use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Age Range - Female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9.7222222222222321E-2"/>
                  <c:y val="-4.166666666666666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4.4444444444444446E-2"/>
                  <c:y val="-6.018518518518523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</c:ext>
            </c:extLst>
          </c:dLbls>
          <c:cat>
            <c:strRef>
              <c:f>Sheet1!$A$22:$A$27</c:f>
              <c:strCache>
                <c:ptCount val="6"/>
                <c:pt idx="0">
                  <c:v>20's</c:v>
                </c:pt>
                <c:pt idx="1">
                  <c:v>30's</c:v>
                </c:pt>
                <c:pt idx="2">
                  <c:v>40's</c:v>
                </c:pt>
                <c:pt idx="3">
                  <c:v>50's</c:v>
                </c:pt>
                <c:pt idx="4">
                  <c:v>60's</c:v>
                </c:pt>
                <c:pt idx="5">
                  <c:v>70's</c:v>
                </c:pt>
              </c:strCache>
            </c:strRef>
          </c:cat>
          <c:val>
            <c:numRef>
              <c:f>Sheet1!$B$22:$B$27</c:f>
              <c:numCache>
                <c:formatCode>General</c:formatCode>
                <c:ptCount val="6"/>
                <c:pt idx="0">
                  <c:v>4</c:v>
                </c:pt>
                <c:pt idx="1">
                  <c:v>5</c:v>
                </c:pt>
                <c:pt idx="2">
                  <c:v>6</c:v>
                </c:pt>
                <c:pt idx="3">
                  <c:v>2</c:v>
                </c:pt>
                <c:pt idx="4">
                  <c:v>2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Age Range - Male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8.611111111111111E-2"/>
                  <c:y val="-3.703703703703703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6111111111111011E-2"/>
                  <c:y val="-3.240740740740740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0277777777777768"/>
                  <c:y val="-1.3888888888888888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05"/>
                  <c:y val="9.2592592592591737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6.6666666666666666E-2"/>
                  <c:y val="-1.3888888888888888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0.1"/>
                  <c:y val="-1.388888888888891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Sheet1!$A$22:$A$27</c:f>
              <c:strCache>
                <c:ptCount val="6"/>
                <c:pt idx="0">
                  <c:v>20's</c:v>
                </c:pt>
                <c:pt idx="1">
                  <c:v>30's</c:v>
                </c:pt>
                <c:pt idx="2">
                  <c:v>40's</c:v>
                </c:pt>
                <c:pt idx="3">
                  <c:v>50's</c:v>
                </c:pt>
                <c:pt idx="4">
                  <c:v>60's</c:v>
                </c:pt>
                <c:pt idx="5">
                  <c:v>70's</c:v>
                </c:pt>
              </c:strCache>
            </c:strRef>
          </c:cat>
          <c:val>
            <c:numRef>
              <c:f>Sheet1!$C$22:$C$27</c:f>
              <c:numCache>
                <c:formatCode>General</c:formatCode>
                <c:ptCount val="6"/>
                <c:pt idx="0">
                  <c:v>5</c:v>
                </c:pt>
                <c:pt idx="1">
                  <c:v>9</c:v>
                </c:pt>
                <c:pt idx="2">
                  <c:v>10</c:v>
                </c:pt>
                <c:pt idx="3">
                  <c:v>12</c:v>
                </c:pt>
                <c:pt idx="4">
                  <c:v>6</c:v>
                </c:pt>
                <c:pt idx="5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64CF-12EE-4151-B89F-7A7382880CEF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EC20-92D0-4428-BB2B-D26B64EED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458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64CF-12EE-4151-B89F-7A7382880CEF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EC20-92D0-4428-BB2B-D26B64EED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254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64CF-12EE-4151-B89F-7A7382880CEF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EC20-92D0-4428-BB2B-D26B64EED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776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64CF-12EE-4151-B89F-7A7382880CEF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EC20-92D0-4428-BB2B-D26B64EED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108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64CF-12EE-4151-B89F-7A7382880CEF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EC20-92D0-4428-BB2B-D26B64EED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617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64CF-12EE-4151-B89F-7A7382880CEF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EC20-92D0-4428-BB2B-D26B64EED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339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64CF-12EE-4151-B89F-7A7382880CEF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EC20-92D0-4428-BB2B-D26B64EED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623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64CF-12EE-4151-B89F-7A7382880CEF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EC20-92D0-4428-BB2B-D26B64EED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773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64CF-12EE-4151-B89F-7A7382880CEF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EC20-92D0-4428-BB2B-D26B64EED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483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64CF-12EE-4151-B89F-7A7382880CEF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EC20-92D0-4428-BB2B-D26B64EED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921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64CF-12EE-4151-B89F-7A7382880CEF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EC20-92D0-4428-BB2B-D26B64EED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159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9E64CF-12EE-4151-B89F-7A7382880CEF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1EC20-92D0-4428-BB2B-D26B64EED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115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emf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7.xml"/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10" Type="http://schemas.openxmlformats.org/officeDocument/2006/relationships/chart" Target="../charts/chart8.xml"/><Relationship Id="rId4" Type="http://schemas.openxmlformats.org/officeDocument/2006/relationships/chart" Target="../charts/chart3.xml"/><Relationship Id="rId9" Type="http://schemas.openxmlformats.org/officeDocument/2006/relationships/image" Target="../media/image3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2.xml"/><Relationship Id="rId4" Type="http://schemas.openxmlformats.org/officeDocument/2006/relationships/chart" Target="../charts/char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43" y="180975"/>
            <a:ext cx="1139125" cy="6858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2781300" y="2257424"/>
            <a:ext cx="595312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DCHC Update</a:t>
            </a:r>
          </a:p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07/20/2023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519446"/>
            <a:ext cx="17581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Bill Rovero - MVCS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94679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45" y="180975"/>
            <a:ext cx="1139125" cy="6858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5933" y="1934487"/>
            <a:ext cx="1425533" cy="3764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1720" y="1130581"/>
            <a:ext cx="1170510" cy="337844"/>
          </a:xfrm>
          <a:prstGeom prst="rect">
            <a:avLst/>
          </a:prstGeom>
        </p:spPr>
      </p:pic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920939" y="1349162"/>
            <a:ext cx="2629835" cy="4912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34145" y="4473901"/>
            <a:ext cx="1345585" cy="3724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07420" y="3364147"/>
            <a:ext cx="1345585" cy="308892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01CEF80B-0466-BABE-D485-EBBA18255E13}"/>
              </a:ext>
            </a:extLst>
          </p:cNvPr>
          <p:cNvGrpSpPr/>
          <p:nvPr/>
        </p:nvGrpSpPr>
        <p:grpSpPr>
          <a:xfrm>
            <a:off x="2391319" y="2564374"/>
            <a:ext cx="1797539" cy="1292496"/>
            <a:chOff x="533748" y="3438333"/>
            <a:chExt cx="1797539" cy="1292496"/>
          </a:xfrm>
        </p:grpSpPr>
        <p:pic>
          <p:nvPicPr>
            <p:cNvPr id="15" name="Picture 14">
              <a:extLst>
                <a:ext uri="{FF2B5EF4-FFF2-40B4-BE49-F238E27FC236}">
                  <a16:creationId xmlns="" xmlns:a16="http://schemas.microsoft.com/office/drawing/2014/main" id="{4DBFD213-939F-9803-DF8A-2DDEA812565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76488" y="3453430"/>
              <a:ext cx="503458" cy="594360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="" xmlns:a16="http://schemas.microsoft.com/office/drawing/2014/main" id="{F9BE4F98-16D7-C994-3E2D-CEACC57843E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213974" y="3438333"/>
              <a:ext cx="490031" cy="594360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="" xmlns:a16="http://schemas.microsoft.com/office/drawing/2014/main" id="{08E3873B-F339-B161-C557-058C24E05F9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751848" y="3438333"/>
              <a:ext cx="579439" cy="594360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="" xmlns:a16="http://schemas.microsoft.com/office/drawing/2014/main" id="{91748DD2-B941-A9EA-2350-A85D6D430F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533748" y="4095372"/>
              <a:ext cx="576580" cy="594360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="" xmlns:a16="http://schemas.microsoft.com/office/drawing/2014/main" id="{1AF8352D-5599-7457-E542-5D60200657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1207667" y="4114037"/>
              <a:ext cx="502644" cy="59436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="" xmlns:a16="http://schemas.microsoft.com/office/drawing/2014/main" id="{9CA1F562-25AE-213A-4AFF-08D95364B2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1751848" y="4136469"/>
              <a:ext cx="578660" cy="594360"/>
            </a:xfrm>
            <a:prstGeom prst="rect">
              <a:avLst/>
            </a:prstGeom>
          </p:spPr>
        </p:pic>
      </p:grpSp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5CE21DE5-C7E9-DF96-A0FE-3EB748EE9E7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081848" y="5511567"/>
            <a:ext cx="3024211" cy="33998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54789C6B-9A06-4D4B-9864-54401CC6A5F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960029" y="2085975"/>
            <a:ext cx="1231971" cy="26268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="" xmlns:a16="http://schemas.microsoft.com/office/drawing/2014/main" id="{B812B8D5-3260-4F64-E749-4624604F27C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470995" y="3798929"/>
            <a:ext cx="709562" cy="69585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="" xmlns:a16="http://schemas.microsoft.com/office/drawing/2014/main" id="{E824B103-706C-3E3F-565F-617FB4CFD0E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583633" y="2687652"/>
            <a:ext cx="1488752" cy="50406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="" xmlns:a16="http://schemas.microsoft.com/office/drawing/2014/main" id="{3B058D03-98C9-0097-C590-BF93802B88B2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997674" y="807824"/>
            <a:ext cx="686103" cy="18687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="" xmlns:a16="http://schemas.microsoft.com/office/drawing/2014/main" id="{043941AE-EE01-135D-52B2-A770DF00B645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084948" y="560691"/>
            <a:ext cx="848051" cy="27699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="" xmlns:a16="http://schemas.microsoft.com/office/drawing/2014/main" id="{5E1E6376-3695-4C5C-436F-2B22F1D840B4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604401" y="362490"/>
            <a:ext cx="929744" cy="198201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1828410" y="4557862"/>
            <a:ext cx="1702398" cy="655688"/>
            <a:chOff x="455379" y="4144436"/>
            <a:chExt cx="1702398" cy="65568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455379" y="4207717"/>
              <a:ext cx="980592" cy="284819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577991" y="4561726"/>
              <a:ext cx="1579786" cy="238398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1664791" y="4144436"/>
              <a:ext cx="440893" cy="36797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40" t="758" r="19251"/>
          <a:stretch/>
        </p:blipFill>
        <p:spPr>
          <a:xfrm>
            <a:off x="5468593" y="2593003"/>
            <a:ext cx="1923637" cy="19687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921004" y="6002762"/>
            <a:ext cx="914589" cy="5410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96023" y="3067595"/>
            <a:ext cx="1468927" cy="381127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8503826" y="5409269"/>
            <a:ext cx="1904074" cy="1186985"/>
            <a:chOff x="9402267" y="5092933"/>
            <a:chExt cx="1904074" cy="118698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7"/>
            <a:stretch>
              <a:fillRect/>
            </a:stretch>
          </p:blipFill>
          <p:spPr>
            <a:xfrm>
              <a:off x="9402267" y="5715491"/>
              <a:ext cx="636034" cy="564427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8"/>
            <a:stretch>
              <a:fillRect/>
            </a:stretch>
          </p:blipFill>
          <p:spPr>
            <a:xfrm>
              <a:off x="10125076" y="5708981"/>
              <a:ext cx="548432" cy="539996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9"/>
            <a:stretch>
              <a:fillRect/>
            </a:stretch>
          </p:blipFill>
          <p:spPr>
            <a:xfrm>
              <a:off x="10760283" y="5718248"/>
              <a:ext cx="546058" cy="521461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0"/>
            <a:stretch>
              <a:fillRect/>
            </a:stretch>
          </p:blipFill>
          <p:spPr>
            <a:xfrm>
              <a:off x="9454374" y="5092933"/>
              <a:ext cx="583927" cy="551487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1"/>
            <a:stretch>
              <a:fillRect/>
            </a:stretch>
          </p:blipFill>
          <p:spPr>
            <a:xfrm>
              <a:off x="10125076" y="5092934"/>
              <a:ext cx="575640" cy="551487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2"/>
            <a:stretch>
              <a:fillRect/>
            </a:stretch>
          </p:blipFill>
          <p:spPr>
            <a:xfrm>
              <a:off x="10787491" y="5108122"/>
              <a:ext cx="505024" cy="521107"/>
            </a:xfrm>
            <a:prstGeom prst="rect">
              <a:avLst/>
            </a:prstGeom>
          </p:spPr>
        </p:pic>
      </p:grpSp>
      <p:sp>
        <p:nvSpPr>
          <p:cNvPr id="45" name="Left-Right Arrow 44"/>
          <p:cNvSpPr/>
          <p:nvPr/>
        </p:nvSpPr>
        <p:spPr>
          <a:xfrm rot="5400000">
            <a:off x="6122018" y="1905455"/>
            <a:ext cx="780141" cy="26758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Left-Right Arrow 45"/>
          <p:cNvSpPr/>
          <p:nvPr/>
        </p:nvSpPr>
        <p:spPr>
          <a:xfrm rot="10800000">
            <a:off x="4411483" y="3401421"/>
            <a:ext cx="780141" cy="26758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Left-Right Arrow 46"/>
          <p:cNvSpPr/>
          <p:nvPr/>
        </p:nvSpPr>
        <p:spPr>
          <a:xfrm rot="10800000">
            <a:off x="7604401" y="3364147"/>
            <a:ext cx="780141" cy="26758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Left-Right Arrow 47"/>
          <p:cNvSpPr/>
          <p:nvPr/>
        </p:nvSpPr>
        <p:spPr>
          <a:xfrm rot="5400000">
            <a:off x="5988226" y="4877423"/>
            <a:ext cx="780141" cy="26758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Left-Right Arrow 48"/>
          <p:cNvSpPr/>
          <p:nvPr/>
        </p:nvSpPr>
        <p:spPr>
          <a:xfrm rot="7838624">
            <a:off x="7319421" y="2054379"/>
            <a:ext cx="780141" cy="26758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Left-Right Arrow 49"/>
          <p:cNvSpPr/>
          <p:nvPr/>
        </p:nvSpPr>
        <p:spPr>
          <a:xfrm rot="13478881">
            <a:off x="7462694" y="4772171"/>
            <a:ext cx="780141" cy="26758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Left-Right Arrow 50"/>
          <p:cNvSpPr/>
          <p:nvPr/>
        </p:nvSpPr>
        <p:spPr>
          <a:xfrm rot="7838624">
            <a:off x="4606409" y="4686856"/>
            <a:ext cx="780141" cy="26758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Left-Right Arrow 51"/>
          <p:cNvSpPr/>
          <p:nvPr/>
        </p:nvSpPr>
        <p:spPr>
          <a:xfrm rot="2645615">
            <a:off x="4801553" y="2035159"/>
            <a:ext cx="780141" cy="26758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1230455" y="5853066"/>
            <a:ext cx="1719224" cy="45187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4899122" y="412074"/>
            <a:ext cx="905897" cy="791500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0" y="6519446"/>
            <a:ext cx="17581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Bill Rovero - MVCS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0567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495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 SUDC Strategy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45" y="180975"/>
            <a:ext cx="1139125" cy="6858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Chevron 4"/>
          <p:cNvSpPr/>
          <p:nvPr/>
        </p:nvSpPr>
        <p:spPr>
          <a:xfrm>
            <a:off x="2857500" y="2847975"/>
            <a:ext cx="1685925" cy="114300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00" dirty="0">
              <a:solidFill>
                <a:schemeClr val="tx1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4200525" y="2847975"/>
            <a:ext cx="1685925" cy="114300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5543550" y="2847975"/>
            <a:ext cx="1685925" cy="114300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6886575" y="2830512"/>
            <a:ext cx="1685925" cy="114300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12978" y="3127087"/>
            <a:ext cx="16008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Re-connection &amp;</a:t>
            </a:r>
          </a:p>
          <a:p>
            <a:pPr algn="ctr"/>
            <a:r>
              <a:rPr lang="en-US" sz="1600" b="1" dirty="0" smtClean="0"/>
              <a:t>organization</a:t>
            </a:r>
            <a:endParaRPr lang="en-US" sz="1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758656" y="2491958"/>
            <a:ext cx="12903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Data Sources</a:t>
            </a:r>
            <a:endParaRPr lang="en-US" sz="16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763402" y="4008438"/>
            <a:ext cx="13311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Introductions</a:t>
            </a:r>
            <a:endParaRPr lang="en-US" sz="1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405546" y="4021306"/>
            <a:ext cx="14791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Data Collection</a:t>
            </a:r>
            <a:endParaRPr lang="en-US" sz="1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120773" y="2509421"/>
            <a:ext cx="21203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Gaps &amp; Needs Analysis</a:t>
            </a:r>
            <a:endParaRPr lang="en-US" sz="1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470977" y="3951703"/>
            <a:ext cx="17752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Recommendations</a:t>
            </a:r>
            <a:endParaRPr lang="en-US" sz="1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572500" y="2896294"/>
            <a:ext cx="196470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New</a:t>
            </a:r>
          </a:p>
          <a:p>
            <a:pPr algn="ctr"/>
            <a:r>
              <a:rPr lang="en-US" sz="1600" b="1" dirty="0" smtClean="0"/>
              <a:t>Sub-Committees</a:t>
            </a:r>
          </a:p>
          <a:p>
            <a:pPr algn="ctr"/>
            <a:r>
              <a:rPr lang="en-US" sz="1600" b="1" dirty="0" smtClean="0"/>
              <a:t>Focused on Priorities</a:t>
            </a:r>
          </a:p>
          <a:p>
            <a:pPr algn="ctr"/>
            <a:r>
              <a:rPr lang="en-US" sz="1600" b="1" dirty="0" smtClean="0"/>
              <a:t>From Data</a:t>
            </a:r>
            <a:endParaRPr lang="en-US" sz="16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0" y="6519446"/>
            <a:ext cx="17581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Bill Rovero - MVCS</a:t>
            </a:r>
            <a:endParaRPr lang="en-US" sz="16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3700462" y="4549676"/>
            <a:ext cx="5333383" cy="230832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MVCS Off island referrals for detox or other 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IHC Off Island referrals for detox or other 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MVH ER Data and referrals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Red House demographics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Vineyard House statistics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Police data and statistics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New Paths (IOP) enrollments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Coaching enrollments</a:t>
            </a:r>
          </a:p>
        </p:txBody>
      </p:sp>
      <p:sp>
        <p:nvSpPr>
          <p:cNvPr id="20" name="Right Brace 19"/>
          <p:cNvSpPr/>
          <p:nvPr/>
        </p:nvSpPr>
        <p:spPr>
          <a:xfrm rot="16200000">
            <a:off x="6282114" y="2159480"/>
            <a:ext cx="350527" cy="4725550"/>
          </a:xfrm>
          <a:prstGeom prst="rightBrace">
            <a:avLst>
              <a:gd name="adj1" fmla="val 8333"/>
              <a:gd name="adj2" fmla="val 20101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33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3630" y="422694"/>
            <a:ext cx="10814435" cy="65864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Importance of data &amp; why </a:t>
            </a:r>
            <a:r>
              <a:rPr lang="en-U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</a:t>
            </a:r>
            <a:r>
              <a:rPr lang="en-US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are </a:t>
            </a:r>
            <a:r>
              <a:rPr lang="en-U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sking for it</a:t>
            </a:r>
          </a:p>
          <a:p>
            <a:endParaRPr lang="en-US" dirty="0"/>
          </a:p>
          <a:p>
            <a:r>
              <a:rPr lang="en-US" dirty="0" smtClean="0"/>
              <a:t>In 2021, The Martha’s Vineyard Hospital Emergency Room saw 10,218 visits, of these 706 had a primary or</a:t>
            </a:r>
          </a:p>
          <a:p>
            <a:r>
              <a:rPr lang="en-US" dirty="0"/>
              <a:t>s</a:t>
            </a:r>
            <a:r>
              <a:rPr lang="en-US" dirty="0" smtClean="0"/>
              <a:t>econdary SUD diagnosis code.  This equates to 7% of all ER visits in 2021.  Of those 706 visits, 76 were by people </a:t>
            </a:r>
          </a:p>
          <a:p>
            <a:r>
              <a:rPr lang="en-US" dirty="0"/>
              <a:t>o</a:t>
            </a:r>
            <a:r>
              <a:rPr lang="en-US" dirty="0" smtClean="0"/>
              <a:t>lder than age 65.</a:t>
            </a:r>
          </a:p>
          <a:p>
            <a:r>
              <a:rPr lang="en-US" dirty="0"/>
              <a:t>	</a:t>
            </a:r>
            <a:r>
              <a:rPr lang="en-US" sz="1600" dirty="0" smtClean="0"/>
              <a:t>In 2021, MVH made 31 referrals to off island detox or other treatment facilities</a:t>
            </a:r>
          </a:p>
          <a:p>
            <a:r>
              <a:rPr lang="en-US" sz="1600" dirty="0"/>
              <a:t>	</a:t>
            </a:r>
            <a:r>
              <a:rPr lang="en-US" sz="1600" dirty="0" smtClean="0"/>
              <a:t>	</a:t>
            </a:r>
            <a:r>
              <a:rPr lang="en-US" sz="1200" dirty="0" err="1" smtClean="0"/>
              <a:t>Gosnold</a:t>
            </a:r>
            <a:r>
              <a:rPr lang="en-US" sz="1200" dirty="0" smtClean="0"/>
              <a:t> - 15</a:t>
            </a:r>
          </a:p>
          <a:p>
            <a:r>
              <a:rPr lang="en-US" sz="1200" dirty="0"/>
              <a:t>	</a:t>
            </a:r>
            <a:r>
              <a:rPr lang="en-US" sz="1200" dirty="0" smtClean="0"/>
              <a:t>	</a:t>
            </a:r>
            <a:r>
              <a:rPr lang="en-US" sz="1200" dirty="0" err="1" smtClean="0"/>
              <a:t>Adcare</a:t>
            </a:r>
            <a:r>
              <a:rPr lang="en-US" sz="1200" dirty="0" smtClean="0"/>
              <a:t> - 4</a:t>
            </a:r>
          </a:p>
          <a:p>
            <a:r>
              <a:rPr lang="en-US" sz="1200" dirty="0"/>
              <a:t>	</a:t>
            </a:r>
            <a:r>
              <a:rPr lang="en-US" sz="1200" dirty="0" smtClean="0"/>
              <a:t>	Other – 6</a:t>
            </a:r>
          </a:p>
          <a:p>
            <a:r>
              <a:rPr lang="en-US" sz="1200" dirty="0"/>
              <a:t>	</a:t>
            </a:r>
            <a:r>
              <a:rPr lang="en-US" sz="1200" dirty="0" smtClean="0"/>
              <a:t>	No show/Changed mind - 6</a:t>
            </a:r>
          </a:p>
          <a:p>
            <a:r>
              <a:rPr lang="en-US" sz="1600" dirty="0"/>
              <a:t>	</a:t>
            </a:r>
            <a:r>
              <a:rPr lang="en-US" sz="1600" dirty="0" smtClean="0"/>
              <a:t>IN 2021, MVCS made 64 referrals to off island detox or other treatment facilities</a:t>
            </a:r>
          </a:p>
          <a:p>
            <a:r>
              <a:rPr lang="en-US" sz="1600" dirty="0"/>
              <a:t>	</a:t>
            </a:r>
            <a:r>
              <a:rPr lang="en-US" sz="1600" dirty="0" smtClean="0"/>
              <a:t>	</a:t>
            </a:r>
            <a:r>
              <a:rPr lang="en-US" sz="1200" dirty="0" err="1" smtClean="0"/>
              <a:t>Gosnold</a:t>
            </a:r>
            <a:r>
              <a:rPr lang="en-US" sz="1200" dirty="0" smtClean="0"/>
              <a:t> – 32</a:t>
            </a:r>
          </a:p>
          <a:p>
            <a:r>
              <a:rPr lang="en-US" sz="1200" dirty="0"/>
              <a:t>	</a:t>
            </a:r>
            <a:r>
              <a:rPr lang="en-US" sz="1200" dirty="0" smtClean="0"/>
              <a:t>	</a:t>
            </a:r>
            <a:r>
              <a:rPr lang="en-US" sz="1200" dirty="0" err="1" smtClean="0"/>
              <a:t>Adcare</a:t>
            </a:r>
            <a:r>
              <a:rPr lang="en-US" sz="1200" dirty="0" smtClean="0"/>
              <a:t> – 9</a:t>
            </a:r>
          </a:p>
          <a:p>
            <a:r>
              <a:rPr lang="en-US" sz="1200" dirty="0"/>
              <a:t>	</a:t>
            </a:r>
            <a:r>
              <a:rPr lang="en-US" sz="1200" dirty="0" smtClean="0"/>
              <a:t>	Other – 19</a:t>
            </a:r>
          </a:p>
          <a:p>
            <a:r>
              <a:rPr lang="en-US" sz="1200" dirty="0"/>
              <a:t>	</a:t>
            </a:r>
            <a:r>
              <a:rPr lang="en-US" sz="1200" dirty="0" smtClean="0"/>
              <a:t>	No show/Changed mind - 4</a:t>
            </a:r>
          </a:p>
          <a:p>
            <a:r>
              <a:rPr lang="en-US" sz="1600" dirty="0"/>
              <a:t>	</a:t>
            </a:r>
            <a:r>
              <a:rPr lang="en-US" sz="1600" dirty="0" smtClean="0"/>
              <a:t>In 2021, IHC made XX referrals – Data not available (Jan –June 2023, 33 referrals)</a:t>
            </a:r>
          </a:p>
          <a:p>
            <a:endParaRPr lang="en-US" sz="1600" dirty="0"/>
          </a:p>
          <a:p>
            <a:r>
              <a:rPr lang="en-US" dirty="0" smtClean="0"/>
              <a:t>What we know?  706 people sought help for SUD in the ER in 2021.  At least 95 people were referred off island</a:t>
            </a:r>
          </a:p>
          <a:p>
            <a:r>
              <a:rPr lang="en-US" dirty="0" smtClean="0"/>
              <a:t>for detox or other treatment.  Of those 95 referred, 10 people changed their minds or were a no-show.</a:t>
            </a:r>
          </a:p>
          <a:p>
            <a:endParaRPr lang="en-US" dirty="0"/>
          </a:p>
          <a:p>
            <a:r>
              <a:rPr lang="en-US" dirty="0" smtClean="0"/>
              <a:t>12% of people seen in the ER in 2021 received additional aftercare such as off island detox or other services…..</a:t>
            </a:r>
          </a:p>
          <a:p>
            <a:endParaRPr lang="en-US" dirty="0"/>
          </a:p>
          <a:p>
            <a:r>
              <a:rPr lang="en-US" dirty="0" smtClean="0"/>
              <a:t>What about the other 88% or those who go without help….</a:t>
            </a:r>
          </a:p>
          <a:p>
            <a:endParaRPr lang="en-US" dirty="0" smtClean="0"/>
          </a:p>
          <a:p>
            <a:r>
              <a:rPr lang="en-US" dirty="0" smtClean="0"/>
              <a:t>In 2021, Martha’s Vineyard reported 5 opioid related overdoses….</a:t>
            </a:r>
          </a:p>
          <a:p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05361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58" y="4424066"/>
            <a:ext cx="3356884" cy="23548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1094" y="250166"/>
            <a:ext cx="5546038" cy="31566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5571" y="5972299"/>
            <a:ext cx="7232087" cy="7010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4289" y="4122936"/>
            <a:ext cx="4905580" cy="14785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858" y="95217"/>
            <a:ext cx="5719599" cy="415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4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3630" y="422694"/>
            <a:ext cx="2643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 MVCS Referral Data:</a:t>
            </a: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/>
          </p:nvPr>
        </p:nvGraphicFramePr>
        <p:xfrm>
          <a:off x="793630" y="981075"/>
          <a:ext cx="4000500" cy="2552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5886657"/>
              </p:ext>
            </p:extLst>
          </p:nvPr>
        </p:nvGraphicFramePr>
        <p:xfrm>
          <a:off x="3212980" y="577950"/>
          <a:ext cx="5766395" cy="3525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2866287"/>
              </p:ext>
            </p:extLst>
          </p:nvPr>
        </p:nvGraphicFramePr>
        <p:xfrm>
          <a:off x="3732672" y="51339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/>
          </p:nvPr>
        </p:nvGraphicFramePr>
        <p:xfrm>
          <a:off x="8277225" y="3724275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" name="Chart 10"/>
          <p:cNvGraphicFramePr>
            <a:graphicFrameLocks/>
          </p:cNvGraphicFramePr>
          <p:nvPr>
            <p:extLst/>
          </p:nvPr>
        </p:nvGraphicFramePr>
        <p:xfrm>
          <a:off x="4067175" y="3838575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>
            <p:extLst/>
          </p:nvPr>
        </p:nvGraphicFramePr>
        <p:xfrm>
          <a:off x="926980" y="4061460"/>
          <a:ext cx="4572000" cy="2926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8168817"/>
              </p:ext>
            </p:extLst>
          </p:nvPr>
        </p:nvGraphicFramePr>
        <p:xfrm>
          <a:off x="7620000" y="3893853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4850" y="2386833"/>
            <a:ext cx="1838250" cy="788933"/>
          </a:xfrm>
          <a:prstGeom prst="rect">
            <a:avLst/>
          </a:prstGeom>
        </p:spPr>
      </p:pic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7468077"/>
              </p:ext>
            </p:extLst>
          </p:nvPr>
        </p:nvGraphicFramePr>
        <p:xfrm>
          <a:off x="7837461" y="-6857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</p:spTree>
    <p:extLst>
      <p:ext uri="{BB962C8B-B14F-4D97-AF65-F5344CB8AC3E}">
        <p14:creationId xmlns:p14="http://schemas.microsoft.com/office/powerpoint/2010/main" val="117758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3630" y="422694"/>
            <a:ext cx="2642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 MVCS Referral Data:</a:t>
            </a: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/>
          </p:nvPr>
        </p:nvGraphicFramePr>
        <p:xfrm>
          <a:off x="793630" y="981075"/>
          <a:ext cx="4000500" cy="2552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>
            <a:graphicFrameLocks/>
          </p:cNvGraphicFramePr>
          <p:nvPr>
            <p:extLst/>
          </p:nvPr>
        </p:nvGraphicFramePr>
        <p:xfrm>
          <a:off x="981075" y="981075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/>
          </p:nvPr>
        </p:nvGraphicFramePr>
        <p:xfrm>
          <a:off x="7620000" y="398145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Chart 10"/>
          <p:cNvGraphicFramePr>
            <a:graphicFrameLocks/>
          </p:cNvGraphicFramePr>
          <p:nvPr>
            <p:extLst/>
          </p:nvPr>
        </p:nvGraphicFramePr>
        <p:xfrm>
          <a:off x="793630" y="3873773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096725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49" y="1005179"/>
            <a:ext cx="6488301" cy="22794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888" y="3629026"/>
            <a:ext cx="4739971" cy="27775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550" y="249048"/>
            <a:ext cx="2915330" cy="5637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2776" y="1005179"/>
            <a:ext cx="4621124" cy="22794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1133" y="3629026"/>
            <a:ext cx="5072766" cy="277751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273338" y="249048"/>
            <a:ext cx="22006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Data covers 2022, Jan - Dec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35322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" y="249048"/>
            <a:ext cx="2915330" cy="563706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2086315" y="1143107"/>
            <a:ext cx="8234213" cy="4419493"/>
            <a:chOff x="2086315" y="1143107"/>
            <a:chExt cx="8234213" cy="4419493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086315" y="1143107"/>
              <a:ext cx="8234213" cy="4419493"/>
            </a:xfrm>
            <a:prstGeom prst="rect">
              <a:avLst/>
            </a:prstGeom>
          </p:spPr>
        </p:pic>
        <p:sp>
          <p:nvSpPr>
            <p:cNvPr id="3" name="Right Brace 2"/>
            <p:cNvSpPr/>
            <p:nvPr/>
          </p:nvSpPr>
          <p:spPr>
            <a:xfrm rot="16200000">
              <a:off x="3294192" y="3220867"/>
              <a:ext cx="310551" cy="2124294"/>
            </a:xfrm>
            <a:prstGeom prst="rightBrace">
              <a:avLst/>
            </a:prstGeom>
            <a:ln w="19050" cap="sq" cmpd="sng"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ight Brace 7"/>
            <p:cNvSpPr/>
            <p:nvPr/>
          </p:nvSpPr>
          <p:spPr>
            <a:xfrm rot="16200000">
              <a:off x="6158183" y="2481170"/>
              <a:ext cx="310551" cy="3603687"/>
            </a:xfrm>
            <a:prstGeom prst="rightBrace">
              <a:avLst/>
            </a:prstGeom>
            <a:ln w="19050" cap="sq" cmpd="sng"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ight Brace 8"/>
            <p:cNvSpPr/>
            <p:nvPr/>
          </p:nvSpPr>
          <p:spPr>
            <a:xfrm rot="16200000">
              <a:off x="8779177" y="3463864"/>
              <a:ext cx="310551" cy="1638300"/>
            </a:xfrm>
            <a:prstGeom prst="rightBrace">
              <a:avLst/>
            </a:prstGeom>
            <a:ln w="19050" cap="sq" cmpd="sng"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701506" y="3581941"/>
              <a:ext cx="1495922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100" dirty="0" smtClean="0"/>
                <a:t>Year Round Population</a:t>
              </a:r>
            </a:p>
            <a:p>
              <a:pPr algn="ctr"/>
              <a:r>
                <a:rPr lang="en-US" sz="1100" dirty="0" smtClean="0"/>
                <a:t>Approx. 21,000</a:t>
              </a:r>
              <a:endParaRPr lang="en-US" sz="1100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186491" y="3581941"/>
              <a:ext cx="1495922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100" dirty="0" smtClean="0"/>
                <a:t>Year Round Population</a:t>
              </a:r>
            </a:p>
            <a:p>
              <a:pPr algn="ctr"/>
              <a:r>
                <a:rPr lang="en-US" sz="1100" dirty="0" smtClean="0"/>
                <a:t>Approx. 21,000</a:t>
              </a:r>
              <a:endParaRPr lang="en-US" sz="11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607176" y="3581941"/>
              <a:ext cx="1412567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100" dirty="0" smtClean="0"/>
                <a:t>Seasonal Population</a:t>
              </a:r>
            </a:p>
            <a:p>
              <a:pPr algn="ctr"/>
              <a:r>
                <a:rPr lang="en-US" sz="1100" dirty="0" smtClean="0"/>
                <a:t>Approx. 80 – 120,000</a:t>
              </a:r>
              <a:endParaRPr lang="en-US" sz="1100" dirty="0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1541382" y="5806195"/>
            <a:ext cx="95441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Ratio of call volume to population is actually higher in the off-season than at peak seasonal highs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Reflects year round need for Co-Responder program</a:t>
            </a:r>
          </a:p>
          <a:p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9273338" y="249048"/>
            <a:ext cx="24583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Data covers period of one year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32289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0495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 SUDC Strategy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45" y="180975"/>
            <a:ext cx="1139125" cy="6858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749" y="1935200"/>
            <a:ext cx="10384501" cy="2987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41141" y="5305246"/>
            <a:ext cx="96126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This is an unprecedented opportunity on the island to make a difference in the SUD landscape here</a:t>
            </a:r>
          </a:p>
          <a:p>
            <a:pPr algn="ctr"/>
            <a:r>
              <a:rPr lang="en-US" dirty="0" smtClean="0"/>
              <a:t>We need to make our voice heard to ensure that the funds are spent on programs with direct impact</a:t>
            </a:r>
          </a:p>
          <a:p>
            <a:pPr algn="ctr"/>
            <a:r>
              <a:rPr lang="en-US" dirty="0" smtClean="0"/>
              <a:t>We do that with </a:t>
            </a:r>
            <a:r>
              <a:rPr lang="en-US" b="1" u="sng" dirty="0" smtClean="0"/>
              <a:t>data</a:t>
            </a:r>
            <a:r>
              <a:rPr lang="en-US" dirty="0" smtClean="0"/>
              <a:t>, grace, persistence, and patience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42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6324" y="3419000"/>
            <a:ext cx="7026876" cy="31248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07366" y="1173192"/>
            <a:ext cx="16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National Model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773502" y="4224068"/>
            <a:ext cx="1175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MV Model</a:t>
            </a:r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1618" y="5840473"/>
            <a:ext cx="1086234" cy="88939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1993" y="5308172"/>
            <a:ext cx="209865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00" dirty="0" smtClean="0"/>
              <a:t>Community Outreach/Marketing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00" dirty="0" smtClean="0"/>
              <a:t>Additional Sober Living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00" dirty="0" smtClean="0"/>
              <a:t>MV Detox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00" dirty="0" smtClean="0"/>
              <a:t>MV Medically Assisted Treatment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00" dirty="0" smtClean="0"/>
              <a:t>MV Variable Length of Stay Facility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00" dirty="0" smtClean="0"/>
              <a:t>Oxford House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00" dirty="0" smtClean="0"/>
              <a:t>Recovery Ready Workplace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00" dirty="0" smtClean="0"/>
              <a:t>Detox/Rehab “Scholarships”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00" dirty="0" smtClean="0"/>
              <a:t>Red House Expansion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00" dirty="0" smtClean="0"/>
              <a:t>Additional Coaches/Training</a:t>
            </a:r>
            <a:endParaRPr lang="en-US" sz="105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6324" y="422693"/>
            <a:ext cx="7344100" cy="2394869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91993" y="5055080"/>
            <a:ext cx="16240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u="sng" dirty="0" smtClean="0"/>
              <a:t>Additional Ideation</a:t>
            </a:r>
            <a:endParaRPr lang="en-US" sz="1400" b="1" u="sng" dirty="0"/>
          </a:p>
        </p:txBody>
      </p:sp>
    </p:spTree>
    <p:extLst>
      <p:ext uri="{BB962C8B-B14F-4D97-AF65-F5344CB8AC3E}">
        <p14:creationId xmlns:p14="http://schemas.microsoft.com/office/powerpoint/2010/main" val="14427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360</Words>
  <Application>Microsoft Office PowerPoint</Application>
  <PresentationFormat>Widescreen</PresentationFormat>
  <Paragraphs>120</Paragraphs>
  <Slides>11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2023 SUDC Strategy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William Rovero</dc:creator>
  <cp:lastModifiedBy>William Rovero</cp:lastModifiedBy>
  <cp:revision>16</cp:revision>
  <dcterms:created xsi:type="dcterms:W3CDTF">2023-07-19T18:11:09Z</dcterms:created>
  <dcterms:modified xsi:type="dcterms:W3CDTF">2023-07-19T20:51:19Z</dcterms:modified>
</cp:coreProperties>
</file>